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A245A-DBFD-4C60-A9D5-2A3763060285}"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88A5A07F-9302-4BE3-9B50-A3AE3D21609C}">
      <dgm:prSet/>
      <dgm:spPr/>
      <dgm:t>
        <a:bodyPr/>
        <a:lstStyle/>
        <a:p>
          <a:r>
            <a:rPr lang="en-US" b="0" i="0" dirty="0"/>
            <a:t>Replacement by other Pixels in Vicinity:  the brightness value of the missing pixels is replaced by the value of the pixel on immediately preceding or succeeding line.</a:t>
          </a:r>
          <a:endParaRPr lang="en-US" dirty="0"/>
        </a:p>
      </dgm:t>
    </dgm:pt>
    <dgm:pt modelId="{67F94045-AA39-481D-B2B9-4B63C26B64D6}" type="parTrans" cxnId="{BDBB39FB-A924-48AF-B7F5-B0266E1FF235}">
      <dgm:prSet/>
      <dgm:spPr/>
      <dgm:t>
        <a:bodyPr/>
        <a:lstStyle/>
        <a:p>
          <a:endParaRPr lang="en-US"/>
        </a:p>
      </dgm:t>
    </dgm:pt>
    <dgm:pt modelId="{0DD90AA9-4713-4CB2-9DF2-4C9AA2C09D6D}" type="sibTrans" cxnId="{BDBB39FB-A924-48AF-B7F5-B0266E1FF235}">
      <dgm:prSet phldrT="01" phldr="0"/>
      <dgm:spPr/>
      <dgm:t>
        <a:bodyPr/>
        <a:lstStyle/>
        <a:p>
          <a:r>
            <a:rPr lang="en-US"/>
            <a:t>01</a:t>
          </a:r>
        </a:p>
      </dgm:t>
    </dgm:pt>
    <dgm:pt modelId="{64CED0DB-0060-43C2-888E-0A574A80C0A9}">
      <dgm:prSet/>
      <dgm:spPr/>
      <dgm:t>
        <a:bodyPr/>
        <a:lstStyle/>
        <a:p>
          <a:r>
            <a:rPr lang="en-US" b="0" i="0"/>
            <a:t>Replacement by Averaging: the brightness value of the missing pixels is calculated by taking the mean of the pixels in its proximity.</a:t>
          </a:r>
          <a:endParaRPr lang="en-US"/>
        </a:p>
      </dgm:t>
    </dgm:pt>
    <dgm:pt modelId="{4225DF8B-6536-4960-85EC-0BDD5E314EDD}" type="parTrans" cxnId="{D8D133A9-04D8-4E5F-ABF8-EE84F943990F}">
      <dgm:prSet/>
      <dgm:spPr/>
      <dgm:t>
        <a:bodyPr/>
        <a:lstStyle/>
        <a:p>
          <a:endParaRPr lang="en-US"/>
        </a:p>
      </dgm:t>
    </dgm:pt>
    <dgm:pt modelId="{0688CA7E-1B50-4DB1-8D8C-3D75D200E7C6}" type="sibTrans" cxnId="{D8D133A9-04D8-4E5F-ABF8-EE84F943990F}">
      <dgm:prSet phldrT="02" phldr="0"/>
      <dgm:spPr/>
      <dgm:t>
        <a:bodyPr/>
        <a:lstStyle/>
        <a:p>
          <a:r>
            <a:rPr lang="en-US"/>
            <a:t>02</a:t>
          </a:r>
        </a:p>
      </dgm:t>
    </dgm:pt>
    <dgm:pt modelId="{0B7C0807-03E2-470E-95A4-06C7B0D16AB8}">
      <dgm:prSet/>
      <dgm:spPr/>
      <dgm:t>
        <a:bodyPr/>
        <a:lstStyle/>
        <a:p>
          <a:r>
            <a:rPr lang="en-US" b="0" i="0"/>
            <a:t>In essence, simple mathematical operations are used in order to estimate the missing data in terms of numerical values.</a:t>
          </a:r>
          <a:endParaRPr lang="en-US"/>
        </a:p>
      </dgm:t>
    </dgm:pt>
    <dgm:pt modelId="{7DCB8042-9759-4964-BAB7-03E41FDD9525}" type="parTrans" cxnId="{A0FF743D-B112-4732-ADF5-38F388CD5440}">
      <dgm:prSet/>
      <dgm:spPr/>
      <dgm:t>
        <a:bodyPr/>
        <a:lstStyle/>
        <a:p>
          <a:endParaRPr lang="en-US"/>
        </a:p>
      </dgm:t>
    </dgm:pt>
    <dgm:pt modelId="{B69191F0-67D0-4735-B042-121E340129ED}" type="sibTrans" cxnId="{A0FF743D-B112-4732-ADF5-38F388CD5440}">
      <dgm:prSet phldrT="03" phldr="0"/>
      <dgm:spPr/>
      <dgm:t>
        <a:bodyPr/>
        <a:lstStyle/>
        <a:p>
          <a:r>
            <a:rPr lang="en-US"/>
            <a:t>03</a:t>
          </a:r>
        </a:p>
      </dgm:t>
    </dgm:pt>
    <dgm:pt modelId="{7A1F03FF-9A8B-4267-B62D-4C1BED0D04C2}" type="pres">
      <dgm:prSet presAssocID="{38AA245A-DBFD-4C60-A9D5-2A3763060285}" presName="Name0" presStyleCnt="0">
        <dgm:presLayoutVars>
          <dgm:animLvl val="lvl"/>
          <dgm:resizeHandles val="exact"/>
        </dgm:presLayoutVars>
      </dgm:prSet>
      <dgm:spPr/>
    </dgm:pt>
    <dgm:pt modelId="{6727B389-0AEA-47CD-A951-7AF6BFCB553C}" type="pres">
      <dgm:prSet presAssocID="{88A5A07F-9302-4BE3-9B50-A3AE3D21609C}" presName="compositeNode" presStyleCnt="0">
        <dgm:presLayoutVars>
          <dgm:bulletEnabled val="1"/>
        </dgm:presLayoutVars>
      </dgm:prSet>
      <dgm:spPr/>
    </dgm:pt>
    <dgm:pt modelId="{9654F6A9-5F5B-4061-9BCE-0BDFF1E991D8}" type="pres">
      <dgm:prSet presAssocID="{88A5A07F-9302-4BE3-9B50-A3AE3D21609C}" presName="bgRect" presStyleLbl="alignNode1" presStyleIdx="0" presStyleCnt="3"/>
      <dgm:spPr/>
    </dgm:pt>
    <dgm:pt modelId="{8D349B47-665D-429E-9B0B-4B91D14CB5BD}" type="pres">
      <dgm:prSet presAssocID="{0DD90AA9-4713-4CB2-9DF2-4C9AA2C09D6D}" presName="sibTransNodeRect" presStyleLbl="alignNode1" presStyleIdx="0" presStyleCnt="3">
        <dgm:presLayoutVars>
          <dgm:chMax val="0"/>
          <dgm:bulletEnabled val="1"/>
        </dgm:presLayoutVars>
      </dgm:prSet>
      <dgm:spPr/>
    </dgm:pt>
    <dgm:pt modelId="{2F7AF52A-6967-423D-81B6-AF0ACE527BB8}" type="pres">
      <dgm:prSet presAssocID="{88A5A07F-9302-4BE3-9B50-A3AE3D21609C}" presName="nodeRect" presStyleLbl="alignNode1" presStyleIdx="0" presStyleCnt="3">
        <dgm:presLayoutVars>
          <dgm:bulletEnabled val="1"/>
        </dgm:presLayoutVars>
      </dgm:prSet>
      <dgm:spPr/>
    </dgm:pt>
    <dgm:pt modelId="{C597DF91-C8A0-47DD-9754-B7A5AA557B42}" type="pres">
      <dgm:prSet presAssocID="{0DD90AA9-4713-4CB2-9DF2-4C9AA2C09D6D}" presName="sibTrans" presStyleCnt="0"/>
      <dgm:spPr/>
    </dgm:pt>
    <dgm:pt modelId="{F5C57DD3-2B76-492A-B794-F2335536A095}" type="pres">
      <dgm:prSet presAssocID="{64CED0DB-0060-43C2-888E-0A574A80C0A9}" presName="compositeNode" presStyleCnt="0">
        <dgm:presLayoutVars>
          <dgm:bulletEnabled val="1"/>
        </dgm:presLayoutVars>
      </dgm:prSet>
      <dgm:spPr/>
    </dgm:pt>
    <dgm:pt modelId="{38E8C24A-8AC4-42B7-9B7F-8A77F29D8F0E}" type="pres">
      <dgm:prSet presAssocID="{64CED0DB-0060-43C2-888E-0A574A80C0A9}" presName="bgRect" presStyleLbl="alignNode1" presStyleIdx="1" presStyleCnt="3"/>
      <dgm:spPr/>
    </dgm:pt>
    <dgm:pt modelId="{81B0CF45-9178-4BA9-8EF0-BA08CD9947FB}" type="pres">
      <dgm:prSet presAssocID="{0688CA7E-1B50-4DB1-8D8C-3D75D200E7C6}" presName="sibTransNodeRect" presStyleLbl="alignNode1" presStyleIdx="1" presStyleCnt="3">
        <dgm:presLayoutVars>
          <dgm:chMax val="0"/>
          <dgm:bulletEnabled val="1"/>
        </dgm:presLayoutVars>
      </dgm:prSet>
      <dgm:spPr/>
    </dgm:pt>
    <dgm:pt modelId="{723E512B-6EB2-4673-BE6C-43F3FEA61451}" type="pres">
      <dgm:prSet presAssocID="{64CED0DB-0060-43C2-888E-0A574A80C0A9}" presName="nodeRect" presStyleLbl="alignNode1" presStyleIdx="1" presStyleCnt="3">
        <dgm:presLayoutVars>
          <dgm:bulletEnabled val="1"/>
        </dgm:presLayoutVars>
      </dgm:prSet>
      <dgm:spPr/>
    </dgm:pt>
    <dgm:pt modelId="{2E4D0B0E-DD35-4C70-98A8-2B1E579340FE}" type="pres">
      <dgm:prSet presAssocID="{0688CA7E-1B50-4DB1-8D8C-3D75D200E7C6}" presName="sibTrans" presStyleCnt="0"/>
      <dgm:spPr/>
    </dgm:pt>
    <dgm:pt modelId="{88B2E7B3-602A-4A54-B4FF-E9C16F648676}" type="pres">
      <dgm:prSet presAssocID="{0B7C0807-03E2-470E-95A4-06C7B0D16AB8}" presName="compositeNode" presStyleCnt="0">
        <dgm:presLayoutVars>
          <dgm:bulletEnabled val="1"/>
        </dgm:presLayoutVars>
      </dgm:prSet>
      <dgm:spPr/>
    </dgm:pt>
    <dgm:pt modelId="{206DF06A-8881-4554-81A3-8D3FE43431D0}" type="pres">
      <dgm:prSet presAssocID="{0B7C0807-03E2-470E-95A4-06C7B0D16AB8}" presName="bgRect" presStyleLbl="alignNode1" presStyleIdx="2" presStyleCnt="3"/>
      <dgm:spPr/>
    </dgm:pt>
    <dgm:pt modelId="{70E1F58A-266F-4CE0-A9B2-2F228E6DFC1E}" type="pres">
      <dgm:prSet presAssocID="{B69191F0-67D0-4735-B042-121E340129ED}" presName="sibTransNodeRect" presStyleLbl="alignNode1" presStyleIdx="2" presStyleCnt="3">
        <dgm:presLayoutVars>
          <dgm:chMax val="0"/>
          <dgm:bulletEnabled val="1"/>
        </dgm:presLayoutVars>
      </dgm:prSet>
      <dgm:spPr/>
    </dgm:pt>
    <dgm:pt modelId="{810E4260-56B2-467A-AAED-F987B68A4039}" type="pres">
      <dgm:prSet presAssocID="{0B7C0807-03E2-470E-95A4-06C7B0D16AB8}" presName="nodeRect" presStyleLbl="alignNode1" presStyleIdx="2" presStyleCnt="3">
        <dgm:presLayoutVars>
          <dgm:bulletEnabled val="1"/>
        </dgm:presLayoutVars>
      </dgm:prSet>
      <dgm:spPr/>
    </dgm:pt>
  </dgm:ptLst>
  <dgm:cxnLst>
    <dgm:cxn modelId="{603DFD09-E965-4CB5-B1E5-43C3AB97D33A}" type="presOf" srcId="{0B7C0807-03E2-470E-95A4-06C7B0D16AB8}" destId="{810E4260-56B2-467A-AAED-F987B68A4039}" srcOrd="1" destOrd="0" presId="urn:microsoft.com/office/officeart/2016/7/layout/LinearBlockProcessNumbered"/>
    <dgm:cxn modelId="{47DEBD11-013E-47B2-94AE-7806CE08085A}" type="presOf" srcId="{0DD90AA9-4713-4CB2-9DF2-4C9AA2C09D6D}" destId="{8D349B47-665D-429E-9B0B-4B91D14CB5BD}" srcOrd="0" destOrd="0" presId="urn:microsoft.com/office/officeart/2016/7/layout/LinearBlockProcessNumbered"/>
    <dgm:cxn modelId="{D9F43916-74FA-4B49-B792-48E8A5A498BD}" type="presOf" srcId="{64CED0DB-0060-43C2-888E-0A574A80C0A9}" destId="{38E8C24A-8AC4-42B7-9B7F-8A77F29D8F0E}" srcOrd="0" destOrd="0" presId="urn:microsoft.com/office/officeart/2016/7/layout/LinearBlockProcessNumbered"/>
    <dgm:cxn modelId="{F3E9A127-CC15-440A-AEA0-0FD1EE65F66B}" type="presOf" srcId="{0B7C0807-03E2-470E-95A4-06C7B0D16AB8}" destId="{206DF06A-8881-4554-81A3-8D3FE43431D0}" srcOrd="0" destOrd="0" presId="urn:microsoft.com/office/officeart/2016/7/layout/LinearBlockProcessNumbered"/>
    <dgm:cxn modelId="{A0FF743D-B112-4732-ADF5-38F388CD5440}" srcId="{38AA245A-DBFD-4C60-A9D5-2A3763060285}" destId="{0B7C0807-03E2-470E-95A4-06C7B0D16AB8}" srcOrd="2" destOrd="0" parTransId="{7DCB8042-9759-4964-BAB7-03E41FDD9525}" sibTransId="{B69191F0-67D0-4735-B042-121E340129ED}"/>
    <dgm:cxn modelId="{A93C5668-7498-4914-875B-69ECD7F9B8ED}" type="presOf" srcId="{0688CA7E-1B50-4DB1-8D8C-3D75D200E7C6}" destId="{81B0CF45-9178-4BA9-8EF0-BA08CD9947FB}" srcOrd="0" destOrd="0" presId="urn:microsoft.com/office/officeart/2016/7/layout/LinearBlockProcessNumbered"/>
    <dgm:cxn modelId="{F03DC553-FA0E-42E1-A162-4C02A9CF389F}" type="presOf" srcId="{38AA245A-DBFD-4C60-A9D5-2A3763060285}" destId="{7A1F03FF-9A8B-4267-B62D-4C1BED0D04C2}" srcOrd="0" destOrd="0" presId="urn:microsoft.com/office/officeart/2016/7/layout/LinearBlockProcessNumbered"/>
    <dgm:cxn modelId="{D6C59E54-B100-408F-BBAB-F9F0EEE4F0E5}" type="presOf" srcId="{64CED0DB-0060-43C2-888E-0A574A80C0A9}" destId="{723E512B-6EB2-4673-BE6C-43F3FEA61451}" srcOrd="1" destOrd="0" presId="urn:microsoft.com/office/officeart/2016/7/layout/LinearBlockProcessNumbered"/>
    <dgm:cxn modelId="{08032690-96C9-408F-BAC6-3E88FF55171E}" type="presOf" srcId="{B69191F0-67D0-4735-B042-121E340129ED}" destId="{70E1F58A-266F-4CE0-A9B2-2F228E6DFC1E}" srcOrd="0" destOrd="0" presId="urn:microsoft.com/office/officeart/2016/7/layout/LinearBlockProcessNumbered"/>
    <dgm:cxn modelId="{6EB65A95-0B75-4409-812E-5371A9D5A9A5}" type="presOf" srcId="{88A5A07F-9302-4BE3-9B50-A3AE3D21609C}" destId="{9654F6A9-5F5B-4061-9BCE-0BDFF1E991D8}" srcOrd="0" destOrd="0" presId="urn:microsoft.com/office/officeart/2016/7/layout/LinearBlockProcessNumbered"/>
    <dgm:cxn modelId="{D8D133A9-04D8-4E5F-ABF8-EE84F943990F}" srcId="{38AA245A-DBFD-4C60-A9D5-2A3763060285}" destId="{64CED0DB-0060-43C2-888E-0A574A80C0A9}" srcOrd="1" destOrd="0" parTransId="{4225DF8B-6536-4960-85EC-0BDD5E314EDD}" sibTransId="{0688CA7E-1B50-4DB1-8D8C-3D75D200E7C6}"/>
    <dgm:cxn modelId="{5A250FD2-CD9F-4171-B65E-711F9597E1C8}" type="presOf" srcId="{88A5A07F-9302-4BE3-9B50-A3AE3D21609C}" destId="{2F7AF52A-6967-423D-81B6-AF0ACE527BB8}" srcOrd="1" destOrd="0" presId="urn:microsoft.com/office/officeart/2016/7/layout/LinearBlockProcessNumbered"/>
    <dgm:cxn modelId="{BDBB39FB-A924-48AF-B7F5-B0266E1FF235}" srcId="{38AA245A-DBFD-4C60-A9D5-2A3763060285}" destId="{88A5A07F-9302-4BE3-9B50-A3AE3D21609C}" srcOrd="0" destOrd="0" parTransId="{67F94045-AA39-481D-B2B9-4B63C26B64D6}" sibTransId="{0DD90AA9-4713-4CB2-9DF2-4C9AA2C09D6D}"/>
    <dgm:cxn modelId="{5A40F5C6-42AA-4ABE-99B8-DE89951A1B7D}" type="presParOf" srcId="{7A1F03FF-9A8B-4267-B62D-4C1BED0D04C2}" destId="{6727B389-0AEA-47CD-A951-7AF6BFCB553C}" srcOrd="0" destOrd="0" presId="urn:microsoft.com/office/officeart/2016/7/layout/LinearBlockProcessNumbered"/>
    <dgm:cxn modelId="{B8BD417E-E2E6-43C7-AC2F-79CFC6A43DBC}" type="presParOf" srcId="{6727B389-0AEA-47CD-A951-7AF6BFCB553C}" destId="{9654F6A9-5F5B-4061-9BCE-0BDFF1E991D8}" srcOrd="0" destOrd="0" presId="urn:microsoft.com/office/officeart/2016/7/layout/LinearBlockProcessNumbered"/>
    <dgm:cxn modelId="{7FFDE5E6-529A-4101-94C2-8F7AA4A9EC66}" type="presParOf" srcId="{6727B389-0AEA-47CD-A951-7AF6BFCB553C}" destId="{8D349B47-665D-429E-9B0B-4B91D14CB5BD}" srcOrd="1" destOrd="0" presId="urn:microsoft.com/office/officeart/2016/7/layout/LinearBlockProcessNumbered"/>
    <dgm:cxn modelId="{1DDF33D4-2DB7-426B-B18F-2E99692F5D98}" type="presParOf" srcId="{6727B389-0AEA-47CD-A951-7AF6BFCB553C}" destId="{2F7AF52A-6967-423D-81B6-AF0ACE527BB8}" srcOrd="2" destOrd="0" presId="urn:microsoft.com/office/officeart/2016/7/layout/LinearBlockProcessNumbered"/>
    <dgm:cxn modelId="{DAD991D9-8BFF-483C-A681-73AB3CAAD0D5}" type="presParOf" srcId="{7A1F03FF-9A8B-4267-B62D-4C1BED0D04C2}" destId="{C597DF91-C8A0-47DD-9754-B7A5AA557B42}" srcOrd="1" destOrd="0" presId="urn:microsoft.com/office/officeart/2016/7/layout/LinearBlockProcessNumbered"/>
    <dgm:cxn modelId="{B635A67F-2666-46D6-A411-6839AD28545D}" type="presParOf" srcId="{7A1F03FF-9A8B-4267-B62D-4C1BED0D04C2}" destId="{F5C57DD3-2B76-492A-B794-F2335536A095}" srcOrd="2" destOrd="0" presId="urn:microsoft.com/office/officeart/2016/7/layout/LinearBlockProcessNumbered"/>
    <dgm:cxn modelId="{564ED6D9-16C2-4BAE-BF3A-F66904E85547}" type="presParOf" srcId="{F5C57DD3-2B76-492A-B794-F2335536A095}" destId="{38E8C24A-8AC4-42B7-9B7F-8A77F29D8F0E}" srcOrd="0" destOrd="0" presId="urn:microsoft.com/office/officeart/2016/7/layout/LinearBlockProcessNumbered"/>
    <dgm:cxn modelId="{6A3E8386-E8EF-4747-8B88-61CAEE9899B8}" type="presParOf" srcId="{F5C57DD3-2B76-492A-B794-F2335536A095}" destId="{81B0CF45-9178-4BA9-8EF0-BA08CD9947FB}" srcOrd="1" destOrd="0" presId="urn:microsoft.com/office/officeart/2016/7/layout/LinearBlockProcessNumbered"/>
    <dgm:cxn modelId="{46BC8251-B157-4E14-8505-9A1B54933272}" type="presParOf" srcId="{F5C57DD3-2B76-492A-B794-F2335536A095}" destId="{723E512B-6EB2-4673-BE6C-43F3FEA61451}" srcOrd="2" destOrd="0" presId="urn:microsoft.com/office/officeart/2016/7/layout/LinearBlockProcessNumbered"/>
    <dgm:cxn modelId="{969E59A1-91A4-4567-A88C-B7CFE587CABC}" type="presParOf" srcId="{7A1F03FF-9A8B-4267-B62D-4C1BED0D04C2}" destId="{2E4D0B0E-DD35-4C70-98A8-2B1E579340FE}" srcOrd="3" destOrd="0" presId="urn:microsoft.com/office/officeart/2016/7/layout/LinearBlockProcessNumbered"/>
    <dgm:cxn modelId="{5F61BAB1-4EB4-448C-8190-D3703240DF92}" type="presParOf" srcId="{7A1F03FF-9A8B-4267-B62D-4C1BED0D04C2}" destId="{88B2E7B3-602A-4A54-B4FF-E9C16F648676}" srcOrd="4" destOrd="0" presId="urn:microsoft.com/office/officeart/2016/7/layout/LinearBlockProcessNumbered"/>
    <dgm:cxn modelId="{2F63CE3C-C24B-43C7-BCD1-4D6410F291F7}" type="presParOf" srcId="{88B2E7B3-602A-4A54-B4FF-E9C16F648676}" destId="{206DF06A-8881-4554-81A3-8D3FE43431D0}" srcOrd="0" destOrd="0" presId="urn:microsoft.com/office/officeart/2016/7/layout/LinearBlockProcessNumbered"/>
    <dgm:cxn modelId="{6E323AE4-66FF-4C1E-AD92-7547DB08BF81}" type="presParOf" srcId="{88B2E7B3-602A-4A54-B4FF-E9C16F648676}" destId="{70E1F58A-266F-4CE0-A9B2-2F228E6DFC1E}" srcOrd="1" destOrd="0" presId="urn:microsoft.com/office/officeart/2016/7/layout/LinearBlockProcessNumbered"/>
    <dgm:cxn modelId="{570073E0-F60C-4A9F-8D89-58D3D768EEC8}" type="presParOf" srcId="{88B2E7B3-602A-4A54-B4FF-E9C16F648676}" destId="{810E4260-56B2-467A-AAED-F987B68A4039}"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4F6A9-5F5B-4061-9BCE-0BDFF1E991D8}">
      <dsp:nvSpPr>
        <dsp:cNvPr id="0" name=""/>
        <dsp:cNvSpPr/>
      </dsp:nvSpPr>
      <dsp:spPr>
        <a:xfrm>
          <a:off x="790" y="0"/>
          <a:ext cx="3201828" cy="3131364"/>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270" tIns="0" rIns="316270" bIns="330200" numCol="1" spcCol="1270" anchor="t" anchorCtr="0">
          <a:noAutofit/>
        </a:bodyPr>
        <a:lstStyle/>
        <a:p>
          <a:pPr marL="0" lvl="0" indent="0" algn="l" defTabSz="755650">
            <a:lnSpc>
              <a:spcPct val="90000"/>
            </a:lnSpc>
            <a:spcBef>
              <a:spcPct val="0"/>
            </a:spcBef>
            <a:spcAft>
              <a:spcPct val="35000"/>
            </a:spcAft>
            <a:buNone/>
          </a:pPr>
          <a:r>
            <a:rPr lang="en-US" sz="1700" b="0" i="0" kern="1200" dirty="0"/>
            <a:t>Replacement by other Pixels in Vicinity:  the brightness value of the missing pixels is replaced by the value of the pixel on immediately preceding or succeeding line.</a:t>
          </a:r>
          <a:endParaRPr lang="en-US" sz="1700" kern="1200" dirty="0"/>
        </a:p>
      </dsp:txBody>
      <dsp:txXfrm>
        <a:off x="790" y="1252545"/>
        <a:ext cx="3201828" cy="1878818"/>
      </dsp:txXfrm>
    </dsp:sp>
    <dsp:sp modelId="{8D349B47-665D-429E-9B0B-4B91D14CB5BD}">
      <dsp:nvSpPr>
        <dsp:cNvPr id="0" name=""/>
        <dsp:cNvSpPr/>
      </dsp:nvSpPr>
      <dsp:spPr>
        <a:xfrm>
          <a:off x="790" y="0"/>
          <a:ext cx="3201828" cy="12525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6270" tIns="165100" rIns="31627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90" y="0"/>
        <a:ext cx="3201828" cy="1252545"/>
      </dsp:txXfrm>
    </dsp:sp>
    <dsp:sp modelId="{38E8C24A-8AC4-42B7-9B7F-8A77F29D8F0E}">
      <dsp:nvSpPr>
        <dsp:cNvPr id="0" name=""/>
        <dsp:cNvSpPr/>
      </dsp:nvSpPr>
      <dsp:spPr>
        <a:xfrm>
          <a:off x="3458765" y="0"/>
          <a:ext cx="3201828" cy="3131364"/>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270" tIns="0" rIns="316270" bIns="330200" numCol="1" spcCol="1270" anchor="t" anchorCtr="0">
          <a:noAutofit/>
        </a:bodyPr>
        <a:lstStyle/>
        <a:p>
          <a:pPr marL="0" lvl="0" indent="0" algn="l" defTabSz="755650">
            <a:lnSpc>
              <a:spcPct val="90000"/>
            </a:lnSpc>
            <a:spcBef>
              <a:spcPct val="0"/>
            </a:spcBef>
            <a:spcAft>
              <a:spcPct val="35000"/>
            </a:spcAft>
            <a:buNone/>
          </a:pPr>
          <a:r>
            <a:rPr lang="en-US" sz="1700" b="0" i="0" kern="1200"/>
            <a:t>Replacement by Averaging: the brightness value of the missing pixels is calculated by taking the mean of the pixels in its proximity.</a:t>
          </a:r>
          <a:endParaRPr lang="en-US" sz="1700" kern="1200"/>
        </a:p>
      </dsp:txBody>
      <dsp:txXfrm>
        <a:off x="3458765" y="1252545"/>
        <a:ext cx="3201828" cy="1878818"/>
      </dsp:txXfrm>
    </dsp:sp>
    <dsp:sp modelId="{81B0CF45-9178-4BA9-8EF0-BA08CD9947FB}">
      <dsp:nvSpPr>
        <dsp:cNvPr id="0" name=""/>
        <dsp:cNvSpPr/>
      </dsp:nvSpPr>
      <dsp:spPr>
        <a:xfrm>
          <a:off x="3458765" y="0"/>
          <a:ext cx="3201828" cy="12525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6270" tIns="165100" rIns="316270"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58765" y="0"/>
        <a:ext cx="3201828" cy="1252545"/>
      </dsp:txXfrm>
    </dsp:sp>
    <dsp:sp modelId="{206DF06A-8881-4554-81A3-8D3FE43431D0}">
      <dsp:nvSpPr>
        <dsp:cNvPr id="0" name=""/>
        <dsp:cNvSpPr/>
      </dsp:nvSpPr>
      <dsp:spPr>
        <a:xfrm>
          <a:off x="6916740" y="0"/>
          <a:ext cx="3201828" cy="3131364"/>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270" tIns="0" rIns="316270" bIns="330200" numCol="1" spcCol="1270" anchor="t" anchorCtr="0">
          <a:noAutofit/>
        </a:bodyPr>
        <a:lstStyle/>
        <a:p>
          <a:pPr marL="0" lvl="0" indent="0" algn="l" defTabSz="755650">
            <a:lnSpc>
              <a:spcPct val="90000"/>
            </a:lnSpc>
            <a:spcBef>
              <a:spcPct val="0"/>
            </a:spcBef>
            <a:spcAft>
              <a:spcPct val="35000"/>
            </a:spcAft>
            <a:buNone/>
          </a:pPr>
          <a:r>
            <a:rPr lang="en-US" sz="1700" b="0" i="0" kern="1200"/>
            <a:t>In essence, simple mathematical operations are used in order to estimate the missing data in terms of numerical values.</a:t>
          </a:r>
          <a:endParaRPr lang="en-US" sz="1700" kern="1200"/>
        </a:p>
      </dsp:txBody>
      <dsp:txXfrm>
        <a:off x="6916740" y="1252545"/>
        <a:ext cx="3201828" cy="1878818"/>
      </dsp:txXfrm>
    </dsp:sp>
    <dsp:sp modelId="{70E1F58A-266F-4CE0-A9B2-2F228E6DFC1E}">
      <dsp:nvSpPr>
        <dsp:cNvPr id="0" name=""/>
        <dsp:cNvSpPr/>
      </dsp:nvSpPr>
      <dsp:spPr>
        <a:xfrm>
          <a:off x="6916740" y="0"/>
          <a:ext cx="3201828" cy="12525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6270" tIns="165100" rIns="316270"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916740" y="0"/>
        <a:ext cx="3201828" cy="1252545"/>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D42C-03B4-4F98-B1FC-51A6CDB345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4EBF74-0F22-4CA2-95CE-272D9D0595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58A0E5F-8005-49D4-8468-64BDDD4D2784}"/>
              </a:ext>
            </a:extLst>
          </p:cNvPr>
          <p:cNvSpPr>
            <a:spLocks noGrp="1"/>
          </p:cNvSpPr>
          <p:nvPr>
            <p:ph type="dt" sz="half" idx="10"/>
          </p:nvPr>
        </p:nvSpPr>
        <p:spPr/>
        <p:txBody>
          <a:bodyPr/>
          <a:lstStyle/>
          <a:p>
            <a:fld id="{0C751698-8C94-4A85-8CA7-6F9F24D484EA}" type="datetimeFigureOut">
              <a:rPr lang="en-IN" smtClean="0"/>
              <a:t>30-07-2020</a:t>
            </a:fld>
            <a:endParaRPr lang="en-IN"/>
          </a:p>
        </p:txBody>
      </p:sp>
      <p:sp>
        <p:nvSpPr>
          <p:cNvPr id="5" name="Footer Placeholder 4">
            <a:extLst>
              <a:ext uri="{FF2B5EF4-FFF2-40B4-BE49-F238E27FC236}">
                <a16:creationId xmlns:a16="http://schemas.microsoft.com/office/drawing/2014/main" id="{AB262525-3D6F-45FB-B6F7-BA0555F6DE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BE85BB-D583-493B-AAE2-B03D454D14D6}"/>
              </a:ext>
            </a:extLst>
          </p:cNvPr>
          <p:cNvSpPr>
            <a:spLocks noGrp="1"/>
          </p:cNvSpPr>
          <p:nvPr>
            <p:ph type="sldNum" sz="quarter" idx="12"/>
          </p:nvPr>
        </p:nvSpPr>
        <p:spPr/>
        <p:txBody>
          <a:bodyPr/>
          <a:lstStyle/>
          <a:p>
            <a:fld id="{2CD8DB70-0BF6-4602-9FAF-2CF310D327FD}" type="slidenum">
              <a:rPr lang="en-IN" smtClean="0"/>
              <a:t>‹#›</a:t>
            </a:fld>
            <a:endParaRPr lang="en-IN"/>
          </a:p>
        </p:txBody>
      </p:sp>
    </p:spTree>
    <p:extLst>
      <p:ext uri="{BB962C8B-B14F-4D97-AF65-F5344CB8AC3E}">
        <p14:creationId xmlns:p14="http://schemas.microsoft.com/office/powerpoint/2010/main" val="1467973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2FB2-2505-49C0-AAB1-A68A728FE8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D0CFCC-34DD-4789-B1E4-734F22B0EF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26D892-C2E5-421F-A3F3-72433D777617}"/>
              </a:ext>
            </a:extLst>
          </p:cNvPr>
          <p:cNvSpPr>
            <a:spLocks noGrp="1"/>
          </p:cNvSpPr>
          <p:nvPr>
            <p:ph type="dt" sz="half" idx="10"/>
          </p:nvPr>
        </p:nvSpPr>
        <p:spPr/>
        <p:txBody>
          <a:bodyPr/>
          <a:lstStyle/>
          <a:p>
            <a:fld id="{0C751698-8C94-4A85-8CA7-6F9F24D484EA}" type="datetimeFigureOut">
              <a:rPr lang="en-IN" smtClean="0"/>
              <a:t>30-07-2020</a:t>
            </a:fld>
            <a:endParaRPr lang="en-IN"/>
          </a:p>
        </p:txBody>
      </p:sp>
      <p:sp>
        <p:nvSpPr>
          <p:cNvPr id="5" name="Footer Placeholder 4">
            <a:extLst>
              <a:ext uri="{FF2B5EF4-FFF2-40B4-BE49-F238E27FC236}">
                <a16:creationId xmlns:a16="http://schemas.microsoft.com/office/drawing/2014/main" id="{CC1D14F7-D94C-41C8-9C27-D0744AC556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FB7375-E058-41D6-AC92-981A903B4BCA}"/>
              </a:ext>
            </a:extLst>
          </p:cNvPr>
          <p:cNvSpPr>
            <a:spLocks noGrp="1"/>
          </p:cNvSpPr>
          <p:nvPr>
            <p:ph type="sldNum" sz="quarter" idx="12"/>
          </p:nvPr>
        </p:nvSpPr>
        <p:spPr/>
        <p:txBody>
          <a:bodyPr/>
          <a:lstStyle/>
          <a:p>
            <a:fld id="{2CD8DB70-0BF6-4602-9FAF-2CF310D327FD}" type="slidenum">
              <a:rPr lang="en-IN" smtClean="0"/>
              <a:t>‹#›</a:t>
            </a:fld>
            <a:endParaRPr lang="en-IN"/>
          </a:p>
        </p:txBody>
      </p:sp>
    </p:spTree>
    <p:extLst>
      <p:ext uri="{BB962C8B-B14F-4D97-AF65-F5344CB8AC3E}">
        <p14:creationId xmlns:p14="http://schemas.microsoft.com/office/powerpoint/2010/main" val="793707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6B132F-14FB-42E9-BA66-8167B6520A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609DC1-59FD-42A4-B87D-A9B9C099E3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0C5C73-A6A5-47DD-B516-012992D3FB80}"/>
              </a:ext>
            </a:extLst>
          </p:cNvPr>
          <p:cNvSpPr>
            <a:spLocks noGrp="1"/>
          </p:cNvSpPr>
          <p:nvPr>
            <p:ph type="dt" sz="half" idx="10"/>
          </p:nvPr>
        </p:nvSpPr>
        <p:spPr/>
        <p:txBody>
          <a:bodyPr/>
          <a:lstStyle/>
          <a:p>
            <a:fld id="{0C751698-8C94-4A85-8CA7-6F9F24D484EA}" type="datetimeFigureOut">
              <a:rPr lang="en-IN" smtClean="0"/>
              <a:t>30-07-2020</a:t>
            </a:fld>
            <a:endParaRPr lang="en-IN"/>
          </a:p>
        </p:txBody>
      </p:sp>
      <p:sp>
        <p:nvSpPr>
          <p:cNvPr id="5" name="Footer Placeholder 4">
            <a:extLst>
              <a:ext uri="{FF2B5EF4-FFF2-40B4-BE49-F238E27FC236}">
                <a16:creationId xmlns:a16="http://schemas.microsoft.com/office/drawing/2014/main" id="{97EE8A4C-E035-463C-98B4-53E1F856E8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30156-4BDE-4342-A015-1A7A95CBB25E}"/>
              </a:ext>
            </a:extLst>
          </p:cNvPr>
          <p:cNvSpPr>
            <a:spLocks noGrp="1"/>
          </p:cNvSpPr>
          <p:nvPr>
            <p:ph type="sldNum" sz="quarter" idx="12"/>
          </p:nvPr>
        </p:nvSpPr>
        <p:spPr/>
        <p:txBody>
          <a:bodyPr/>
          <a:lstStyle/>
          <a:p>
            <a:fld id="{2CD8DB70-0BF6-4602-9FAF-2CF310D327FD}" type="slidenum">
              <a:rPr lang="en-IN" smtClean="0"/>
              <a:t>‹#›</a:t>
            </a:fld>
            <a:endParaRPr lang="en-IN"/>
          </a:p>
        </p:txBody>
      </p:sp>
    </p:spTree>
    <p:extLst>
      <p:ext uri="{BB962C8B-B14F-4D97-AF65-F5344CB8AC3E}">
        <p14:creationId xmlns:p14="http://schemas.microsoft.com/office/powerpoint/2010/main" val="342022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A4D1E-2E2F-4907-9982-4C256412C1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B27C16-E34B-4F7B-AD93-8847DD19B6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95BF48-E9D7-4783-9359-92C918FB1544}"/>
              </a:ext>
            </a:extLst>
          </p:cNvPr>
          <p:cNvSpPr>
            <a:spLocks noGrp="1"/>
          </p:cNvSpPr>
          <p:nvPr>
            <p:ph type="dt" sz="half" idx="10"/>
          </p:nvPr>
        </p:nvSpPr>
        <p:spPr/>
        <p:txBody>
          <a:bodyPr/>
          <a:lstStyle/>
          <a:p>
            <a:fld id="{0C751698-8C94-4A85-8CA7-6F9F24D484EA}" type="datetimeFigureOut">
              <a:rPr lang="en-IN" smtClean="0"/>
              <a:t>30-07-2020</a:t>
            </a:fld>
            <a:endParaRPr lang="en-IN"/>
          </a:p>
        </p:txBody>
      </p:sp>
      <p:sp>
        <p:nvSpPr>
          <p:cNvPr id="5" name="Footer Placeholder 4">
            <a:extLst>
              <a:ext uri="{FF2B5EF4-FFF2-40B4-BE49-F238E27FC236}">
                <a16:creationId xmlns:a16="http://schemas.microsoft.com/office/drawing/2014/main" id="{DDA414DC-B7FF-4A80-B21F-191850393A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71BC6C-5653-4886-9620-EFABE17D8107}"/>
              </a:ext>
            </a:extLst>
          </p:cNvPr>
          <p:cNvSpPr>
            <a:spLocks noGrp="1"/>
          </p:cNvSpPr>
          <p:nvPr>
            <p:ph type="sldNum" sz="quarter" idx="12"/>
          </p:nvPr>
        </p:nvSpPr>
        <p:spPr/>
        <p:txBody>
          <a:bodyPr/>
          <a:lstStyle/>
          <a:p>
            <a:fld id="{2CD8DB70-0BF6-4602-9FAF-2CF310D327FD}" type="slidenum">
              <a:rPr lang="en-IN" smtClean="0"/>
              <a:t>‹#›</a:t>
            </a:fld>
            <a:endParaRPr lang="en-IN"/>
          </a:p>
        </p:txBody>
      </p:sp>
    </p:spTree>
    <p:extLst>
      <p:ext uri="{BB962C8B-B14F-4D97-AF65-F5344CB8AC3E}">
        <p14:creationId xmlns:p14="http://schemas.microsoft.com/office/powerpoint/2010/main" val="1165585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BF9B-5FC5-452F-9C97-A1C013AADD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B4E1D2-DF75-43BF-BA18-B5E7A9F1E6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91B896-1266-4471-A27D-EAFD0B273DD8}"/>
              </a:ext>
            </a:extLst>
          </p:cNvPr>
          <p:cNvSpPr>
            <a:spLocks noGrp="1"/>
          </p:cNvSpPr>
          <p:nvPr>
            <p:ph type="dt" sz="half" idx="10"/>
          </p:nvPr>
        </p:nvSpPr>
        <p:spPr/>
        <p:txBody>
          <a:bodyPr/>
          <a:lstStyle/>
          <a:p>
            <a:fld id="{0C751698-8C94-4A85-8CA7-6F9F24D484EA}" type="datetimeFigureOut">
              <a:rPr lang="en-IN" smtClean="0"/>
              <a:t>30-07-2020</a:t>
            </a:fld>
            <a:endParaRPr lang="en-IN"/>
          </a:p>
        </p:txBody>
      </p:sp>
      <p:sp>
        <p:nvSpPr>
          <p:cNvPr id="5" name="Footer Placeholder 4">
            <a:extLst>
              <a:ext uri="{FF2B5EF4-FFF2-40B4-BE49-F238E27FC236}">
                <a16:creationId xmlns:a16="http://schemas.microsoft.com/office/drawing/2014/main" id="{4B47F9F5-4C15-47CA-8790-717C818D51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956871-263C-4F1C-8944-26D26A94CD44}"/>
              </a:ext>
            </a:extLst>
          </p:cNvPr>
          <p:cNvSpPr>
            <a:spLocks noGrp="1"/>
          </p:cNvSpPr>
          <p:nvPr>
            <p:ph type="sldNum" sz="quarter" idx="12"/>
          </p:nvPr>
        </p:nvSpPr>
        <p:spPr/>
        <p:txBody>
          <a:bodyPr/>
          <a:lstStyle/>
          <a:p>
            <a:fld id="{2CD8DB70-0BF6-4602-9FAF-2CF310D327FD}" type="slidenum">
              <a:rPr lang="en-IN" smtClean="0"/>
              <a:t>‹#›</a:t>
            </a:fld>
            <a:endParaRPr lang="en-IN"/>
          </a:p>
        </p:txBody>
      </p:sp>
    </p:spTree>
    <p:extLst>
      <p:ext uri="{BB962C8B-B14F-4D97-AF65-F5344CB8AC3E}">
        <p14:creationId xmlns:p14="http://schemas.microsoft.com/office/powerpoint/2010/main" val="2068104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8FE2-EBDA-4A77-AB95-A42712D9A2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7FFD31-D5E7-4432-B785-73DFCF4CD5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4394B1-BE0A-4730-B1B4-FC4B0603BA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169886C-620A-485A-9900-510E11ED8E7F}"/>
              </a:ext>
            </a:extLst>
          </p:cNvPr>
          <p:cNvSpPr>
            <a:spLocks noGrp="1"/>
          </p:cNvSpPr>
          <p:nvPr>
            <p:ph type="dt" sz="half" idx="10"/>
          </p:nvPr>
        </p:nvSpPr>
        <p:spPr/>
        <p:txBody>
          <a:bodyPr/>
          <a:lstStyle/>
          <a:p>
            <a:fld id="{0C751698-8C94-4A85-8CA7-6F9F24D484EA}" type="datetimeFigureOut">
              <a:rPr lang="en-IN" smtClean="0"/>
              <a:t>30-07-2020</a:t>
            </a:fld>
            <a:endParaRPr lang="en-IN"/>
          </a:p>
        </p:txBody>
      </p:sp>
      <p:sp>
        <p:nvSpPr>
          <p:cNvPr id="6" name="Footer Placeholder 5">
            <a:extLst>
              <a:ext uri="{FF2B5EF4-FFF2-40B4-BE49-F238E27FC236}">
                <a16:creationId xmlns:a16="http://schemas.microsoft.com/office/drawing/2014/main" id="{C21D5AED-970A-4A43-8811-1BB89AE811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7195F2-01A6-4AA1-9852-B63900DA0B46}"/>
              </a:ext>
            </a:extLst>
          </p:cNvPr>
          <p:cNvSpPr>
            <a:spLocks noGrp="1"/>
          </p:cNvSpPr>
          <p:nvPr>
            <p:ph type="sldNum" sz="quarter" idx="12"/>
          </p:nvPr>
        </p:nvSpPr>
        <p:spPr/>
        <p:txBody>
          <a:bodyPr/>
          <a:lstStyle/>
          <a:p>
            <a:fld id="{2CD8DB70-0BF6-4602-9FAF-2CF310D327FD}" type="slidenum">
              <a:rPr lang="en-IN" smtClean="0"/>
              <a:t>‹#›</a:t>
            </a:fld>
            <a:endParaRPr lang="en-IN"/>
          </a:p>
        </p:txBody>
      </p:sp>
    </p:spTree>
    <p:extLst>
      <p:ext uri="{BB962C8B-B14F-4D97-AF65-F5344CB8AC3E}">
        <p14:creationId xmlns:p14="http://schemas.microsoft.com/office/powerpoint/2010/main" val="159822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8CCF-527F-406A-AF01-C733E0815E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D33008-FE21-4C6E-BAE8-773E1955C4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BEC441-8CD2-455E-8FC2-97286DA226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6012C16-40BC-4DE9-8FA6-C560DD774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B9B39B-6226-40EA-A704-8A0C2EBBE7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4A64E28-C6B7-4841-B64A-07F28A3C2BB3}"/>
              </a:ext>
            </a:extLst>
          </p:cNvPr>
          <p:cNvSpPr>
            <a:spLocks noGrp="1"/>
          </p:cNvSpPr>
          <p:nvPr>
            <p:ph type="dt" sz="half" idx="10"/>
          </p:nvPr>
        </p:nvSpPr>
        <p:spPr/>
        <p:txBody>
          <a:bodyPr/>
          <a:lstStyle/>
          <a:p>
            <a:fld id="{0C751698-8C94-4A85-8CA7-6F9F24D484EA}" type="datetimeFigureOut">
              <a:rPr lang="en-IN" smtClean="0"/>
              <a:t>30-07-2020</a:t>
            </a:fld>
            <a:endParaRPr lang="en-IN"/>
          </a:p>
        </p:txBody>
      </p:sp>
      <p:sp>
        <p:nvSpPr>
          <p:cNvPr id="8" name="Footer Placeholder 7">
            <a:extLst>
              <a:ext uri="{FF2B5EF4-FFF2-40B4-BE49-F238E27FC236}">
                <a16:creationId xmlns:a16="http://schemas.microsoft.com/office/drawing/2014/main" id="{B4D00ED6-2751-4287-BFE6-ABA3E9A6E1D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BE1F91E-87E4-4665-AD81-B90CBA48F65E}"/>
              </a:ext>
            </a:extLst>
          </p:cNvPr>
          <p:cNvSpPr>
            <a:spLocks noGrp="1"/>
          </p:cNvSpPr>
          <p:nvPr>
            <p:ph type="sldNum" sz="quarter" idx="12"/>
          </p:nvPr>
        </p:nvSpPr>
        <p:spPr/>
        <p:txBody>
          <a:bodyPr/>
          <a:lstStyle/>
          <a:p>
            <a:fld id="{2CD8DB70-0BF6-4602-9FAF-2CF310D327FD}" type="slidenum">
              <a:rPr lang="en-IN" smtClean="0"/>
              <a:t>‹#›</a:t>
            </a:fld>
            <a:endParaRPr lang="en-IN"/>
          </a:p>
        </p:txBody>
      </p:sp>
    </p:spTree>
    <p:extLst>
      <p:ext uri="{BB962C8B-B14F-4D97-AF65-F5344CB8AC3E}">
        <p14:creationId xmlns:p14="http://schemas.microsoft.com/office/powerpoint/2010/main" val="12113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F47A2-A4AC-41FF-9A88-6B4EF818C0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08BEC9-7E30-48D2-BB77-0F20ABC564B4}"/>
              </a:ext>
            </a:extLst>
          </p:cNvPr>
          <p:cNvSpPr>
            <a:spLocks noGrp="1"/>
          </p:cNvSpPr>
          <p:nvPr>
            <p:ph type="dt" sz="half" idx="10"/>
          </p:nvPr>
        </p:nvSpPr>
        <p:spPr/>
        <p:txBody>
          <a:bodyPr/>
          <a:lstStyle/>
          <a:p>
            <a:fld id="{0C751698-8C94-4A85-8CA7-6F9F24D484EA}" type="datetimeFigureOut">
              <a:rPr lang="en-IN" smtClean="0"/>
              <a:t>30-07-2020</a:t>
            </a:fld>
            <a:endParaRPr lang="en-IN"/>
          </a:p>
        </p:txBody>
      </p:sp>
      <p:sp>
        <p:nvSpPr>
          <p:cNvPr id="4" name="Footer Placeholder 3">
            <a:extLst>
              <a:ext uri="{FF2B5EF4-FFF2-40B4-BE49-F238E27FC236}">
                <a16:creationId xmlns:a16="http://schemas.microsoft.com/office/drawing/2014/main" id="{CF0D31B1-0204-448B-B9E0-FF8B37A3210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6EC9577-462C-4203-84DD-6B1AF63AD3E5}"/>
              </a:ext>
            </a:extLst>
          </p:cNvPr>
          <p:cNvSpPr>
            <a:spLocks noGrp="1"/>
          </p:cNvSpPr>
          <p:nvPr>
            <p:ph type="sldNum" sz="quarter" idx="12"/>
          </p:nvPr>
        </p:nvSpPr>
        <p:spPr/>
        <p:txBody>
          <a:bodyPr/>
          <a:lstStyle/>
          <a:p>
            <a:fld id="{2CD8DB70-0BF6-4602-9FAF-2CF310D327FD}" type="slidenum">
              <a:rPr lang="en-IN" smtClean="0"/>
              <a:t>‹#›</a:t>
            </a:fld>
            <a:endParaRPr lang="en-IN"/>
          </a:p>
        </p:txBody>
      </p:sp>
    </p:spTree>
    <p:extLst>
      <p:ext uri="{BB962C8B-B14F-4D97-AF65-F5344CB8AC3E}">
        <p14:creationId xmlns:p14="http://schemas.microsoft.com/office/powerpoint/2010/main" val="456006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8A562F-B30D-4E5D-8AEA-F7AB5E97FF0D}"/>
              </a:ext>
            </a:extLst>
          </p:cNvPr>
          <p:cNvSpPr>
            <a:spLocks noGrp="1"/>
          </p:cNvSpPr>
          <p:nvPr>
            <p:ph type="dt" sz="half" idx="10"/>
          </p:nvPr>
        </p:nvSpPr>
        <p:spPr/>
        <p:txBody>
          <a:bodyPr/>
          <a:lstStyle/>
          <a:p>
            <a:fld id="{0C751698-8C94-4A85-8CA7-6F9F24D484EA}" type="datetimeFigureOut">
              <a:rPr lang="en-IN" smtClean="0"/>
              <a:t>30-07-2020</a:t>
            </a:fld>
            <a:endParaRPr lang="en-IN"/>
          </a:p>
        </p:txBody>
      </p:sp>
      <p:sp>
        <p:nvSpPr>
          <p:cNvPr id="3" name="Footer Placeholder 2">
            <a:extLst>
              <a:ext uri="{FF2B5EF4-FFF2-40B4-BE49-F238E27FC236}">
                <a16:creationId xmlns:a16="http://schemas.microsoft.com/office/drawing/2014/main" id="{A261017E-CFA7-440D-8C93-1EFDCA7755B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335F8AF-94F5-46B6-91CC-207B909661FC}"/>
              </a:ext>
            </a:extLst>
          </p:cNvPr>
          <p:cNvSpPr>
            <a:spLocks noGrp="1"/>
          </p:cNvSpPr>
          <p:nvPr>
            <p:ph type="sldNum" sz="quarter" idx="12"/>
          </p:nvPr>
        </p:nvSpPr>
        <p:spPr/>
        <p:txBody>
          <a:bodyPr/>
          <a:lstStyle/>
          <a:p>
            <a:fld id="{2CD8DB70-0BF6-4602-9FAF-2CF310D327FD}" type="slidenum">
              <a:rPr lang="en-IN" smtClean="0"/>
              <a:t>‹#›</a:t>
            </a:fld>
            <a:endParaRPr lang="en-IN"/>
          </a:p>
        </p:txBody>
      </p:sp>
    </p:spTree>
    <p:extLst>
      <p:ext uri="{BB962C8B-B14F-4D97-AF65-F5344CB8AC3E}">
        <p14:creationId xmlns:p14="http://schemas.microsoft.com/office/powerpoint/2010/main" val="3944787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B81E-4588-4304-A3EE-21DE86A0D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36EB44B-C001-4E65-A604-4CDA067EF5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89D44D-1318-4550-AFA1-ECE0FBB0C7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1BEEAF-91BC-4B94-BA1F-3CF92BD188EC}"/>
              </a:ext>
            </a:extLst>
          </p:cNvPr>
          <p:cNvSpPr>
            <a:spLocks noGrp="1"/>
          </p:cNvSpPr>
          <p:nvPr>
            <p:ph type="dt" sz="half" idx="10"/>
          </p:nvPr>
        </p:nvSpPr>
        <p:spPr/>
        <p:txBody>
          <a:bodyPr/>
          <a:lstStyle/>
          <a:p>
            <a:fld id="{0C751698-8C94-4A85-8CA7-6F9F24D484EA}" type="datetimeFigureOut">
              <a:rPr lang="en-IN" smtClean="0"/>
              <a:t>30-07-2020</a:t>
            </a:fld>
            <a:endParaRPr lang="en-IN"/>
          </a:p>
        </p:txBody>
      </p:sp>
      <p:sp>
        <p:nvSpPr>
          <p:cNvPr id="6" name="Footer Placeholder 5">
            <a:extLst>
              <a:ext uri="{FF2B5EF4-FFF2-40B4-BE49-F238E27FC236}">
                <a16:creationId xmlns:a16="http://schemas.microsoft.com/office/drawing/2014/main" id="{946A4008-032F-4EA4-8D57-6FE9A9A280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404EFD-7396-431E-82FA-7B1E87870A9D}"/>
              </a:ext>
            </a:extLst>
          </p:cNvPr>
          <p:cNvSpPr>
            <a:spLocks noGrp="1"/>
          </p:cNvSpPr>
          <p:nvPr>
            <p:ph type="sldNum" sz="quarter" idx="12"/>
          </p:nvPr>
        </p:nvSpPr>
        <p:spPr/>
        <p:txBody>
          <a:bodyPr/>
          <a:lstStyle/>
          <a:p>
            <a:fld id="{2CD8DB70-0BF6-4602-9FAF-2CF310D327FD}" type="slidenum">
              <a:rPr lang="en-IN" smtClean="0"/>
              <a:t>‹#›</a:t>
            </a:fld>
            <a:endParaRPr lang="en-IN"/>
          </a:p>
        </p:txBody>
      </p:sp>
    </p:spTree>
    <p:extLst>
      <p:ext uri="{BB962C8B-B14F-4D97-AF65-F5344CB8AC3E}">
        <p14:creationId xmlns:p14="http://schemas.microsoft.com/office/powerpoint/2010/main" val="166306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E748-1673-4E76-A796-72B1608AD7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5FAB0F1-E618-408B-B255-661172A8DD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944372-CA10-4CFD-934E-48E29B57B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89B390-27B9-44CD-9FD3-68EC487D5F58}"/>
              </a:ext>
            </a:extLst>
          </p:cNvPr>
          <p:cNvSpPr>
            <a:spLocks noGrp="1"/>
          </p:cNvSpPr>
          <p:nvPr>
            <p:ph type="dt" sz="half" idx="10"/>
          </p:nvPr>
        </p:nvSpPr>
        <p:spPr/>
        <p:txBody>
          <a:bodyPr/>
          <a:lstStyle/>
          <a:p>
            <a:fld id="{0C751698-8C94-4A85-8CA7-6F9F24D484EA}" type="datetimeFigureOut">
              <a:rPr lang="en-IN" smtClean="0"/>
              <a:t>30-07-2020</a:t>
            </a:fld>
            <a:endParaRPr lang="en-IN"/>
          </a:p>
        </p:txBody>
      </p:sp>
      <p:sp>
        <p:nvSpPr>
          <p:cNvPr id="6" name="Footer Placeholder 5">
            <a:extLst>
              <a:ext uri="{FF2B5EF4-FFF2-40B4-BE49-F238E27FC236}">
                <a16:creationId xmlns:a16="http://schemas.microsoft.com/office/drawing/2014/main" id="{8EE0BB52-4F5D-40A1-99B7-5B54CFFB32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D9095D-188D-4A9A-8073-6328347FB348}"/>
              </a:ext>
            </a:extLst>
          </p:cNvPr>
          <p:cNvSpPr>
            <a:spLocks noGrp="1"/>
          </p:cNvSpPr>
          <p:nvPr>
            <p:ph type="sldNum" sz="quarter" idx="12"/>
          </p:nvPr>
        </p:nvSpPr>
        <p:spPr/>
        <p:txBody>
          <a:bodyPr/>
          <a:lstStyle/>
          <a:p>
            <a:fld id="{2CD8DB70-0BF6-4602-9FAF-2CF310D327FD}" type="slidenum">
              <a:rPr lang="en-IN" smtClean="0"/>
              <a:t>‹#›</a:t>
            </a:fld>
            <a:endParaRPr lang="en-IN"/>
          </a:p>
        </p:txBody>
      </p:sp>
    </p:spTree>
    <p:extLst>
      <p:ext uri="{BB962C8B-B14F-4D97-AF65-F5344CB8AC3E}">
        <p14:creationId xmlns:p14="http://schemas.microsoft.com/office/powerpoint/2010/main" val="53909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2D6FC6-B180-4F88-9652-580B8A5B9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68C21D-1DBF-4157-9BFD-2E66AF951B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32E255-2093-4E38-AAC6-D350C748E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751698-8C94-4A85-8CA7-6F9F24D484EA}" type="datetimeFigureOut">
              <a:rPr lang="en-IN" smtClean="0"/>
              <a:t>30-07-2020</a:t>
            </a:fld>
            <a:endParaRPr lang="en-IN"/>
          </a:p>
        </p:txBody>
      </p:sp>
      <p:sp>
        <p:nvSpPr>
          <p:cNvPr id="5" name="Footer Placeholder 4">
            <a:extLst>
              <a:ext uri="{FF2B5EF4-FFF2-40B4-BE49-F238E27FC236}">
                <a16:creationId xmlns:a16="http://schemas.microsoft.com/office/drawing/2014/main" id="{11F001D2-0B00-4BD4-98C6-83890DA9BE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7FB8A74-6656-44CC-9E05-9CC6BE13AA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D8DB70-0BF6-4602-9FAF-2CF310D327FD}" type="slidenum">
              <a:rPr lang="en-IN" smtClean="0"/>
              <a:t>‹#›</a:t>
            </a:fld>
            <a:endParaRPr lang="en-IN"/>
          </a:p>
        </p:txBody>
      </p:sp>
    </p:spTree>
    <p:extLst>
      <p:ext uri="{BB962C8B-B14F-4D97-AF65-F5344CB8AC3E}">
        <p14:creationId xmlns:p14="http://schemas.microsoft.com/office/powerpoint/2010/main" val="264490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ircuit board&#10;&#10;Description automatically generated">
            <a:extLst>
              <a:ext uri="{FF2B5EF4-FFF2-40B4-BE49-F238E27FC236}">
                <a16:creationId xmlns:a16="http://schemas.microsoft.com/office/drawing/2014/main" id="{2BA3A9E8-3541-4F4A-BF6C-0AE70BBBBD6F}"/>
              </a:ext>
            </a:extLst>
          </p:cNvPr>
          <p:cNvPicPr>
            <a:picLocks noChangeAspect="1"/>
          </p:cNvPicPr>
          <p:nvPr/>
        </p:nvPicPr>
        <p:blipFill rotWithShape="1">
          <a:blip r:embed="rId2"/>
          <a:srcRect l="22149" t="5447" r="1" b="3644"/>
          <a:stretch/>
        </p:blipFill>
        <p:spPr>
          <a:xfrm>
            <a:off x="-2" y="10"/>
            <a:ext cx="8668512" cy="6857990"/>
          </a:xfrm>
          <a:prstGeom prst="rect">
            <a:avLst/>
          </a:prstGeom>
        </p:spPr>
      </p:pic>
      <p:sp>
        <p:nvSpPr>
          <p:cNvPr id="26" name="Rectangle 2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E3465CC-8CB2-4E8B-9647-E125550A66C3}"/>
              </a:ext>
            </a:extLst>
          </p:cNvPr>
          <p:cNvSpPr>
            <a:spLocks noGrp="1"/>
          </p:cNvSpPr>
          <p:nvPr>
            <p:ph type="title"/>
          </p:nvPr>
        </p:nvSpPr>
        <p:spPr>
          <a:xfrm>
            <a:off x="7851648" y="2149305"/>
            <a:ext cx="4023360" cy="1969715"/>
          </a:xfrm>
        </p:spPr>
        <p:txBody>
          <a:bodyPr vert="horz" lIns="91440" tIns="45720" rIns="91440" bIns="45720" rtlCol="0" anchor="b">
            <a:normAutofit/>
          </a:bodyPr>
          <a:lstStyle/>
          <a:p>
            <a:pPr algn="ctr"/>
            <a:r>
              <a:rPr lang="en-US" sz="6600" dirty="0">
                <a:latin typeface="Niagara Engraved" panose="04020502070703030202" pitchFamily="82" charset="0"/>
              </a:rPr>
              <a:t>P R O J E C T</a:t>
            </a:r>
            <a:br>
              <a:rPr lang="en-US" sz="6600" dirty="0">
                <a:latin typeface="Niagara Engraved" panose="04020502070703030202" pitchFamily="82" charset="0"/>
              </a:rPr>
            </a:br>
            <a:r>
              <a:rPr lang="en-US" sz="6600" dirty="0">
                <a:latin typeface="Niagara Engraved" panose="04020502070703030202" pitchFamily="82" charset="0"/>
              </a:rPr>
              <a:t>A L E T H I A</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descr="A sign on a pole&#10;&#10;Description automatically generated">
            <a:extLst>
              <a:ext uri="{FF2B5EF4-FFF2-40B4-BE49-F238E27FC236}">
                <a16:creationId xmlns:a16="http://schemas.microsoft.com/office/drawing/2014/main" id="{6D5D110A-D855-4389-A2E6-9C9B1A19B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6512" y="0"/>
            <a:ext cx="1300483" cy="1179291"/>
          </a:xfrm>
          <a:prstGeom prst="rect">
            <a:avLst/>
          </a:prstGeom>
        </p:spPr>
      </p:pic>
      <p:pic>
        <p:nvPicPr>
          <p:cNvPr id="6146" name="Picture 2" descr="MIT-World Peace University, Pune | World's First University for ...">
            <a:extLst>
              <a:ext uri="{FF2B5EF4-FFF2-40B4-BE49-F238E27FC236}">
                <a16:creationId xmlns:a16="http://schemas.microsoft.com/office/drawing/2014/main" id="{B7C99E34-CB6A-451D-85EC-49D4537BD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631" y="126609"/>
            <a:ext cx="2039815" cy="99432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B61067E7-2259-4C7E-A973-89077DEF1141}"/>
              </a:ext>
            </a:extLst>
          </p:cNvPr>
          <p:cNvSpPr/>
          <p:nvPr/>
        </p:nvSpPr>
        <p:spPr>
          <a:xfrm>
            <a:off x="0" y="625683"/>
            <a:ext cx="8555736" cy="146304"/>
          </a:xfrm>
          <a:prstGeom prst="rect">
            <a:avLst/>
          </a:prstGeom>
          <a:solidFill>
            <a:srgbClr val="00206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34199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BDAD-508C-4034-BB12-CD0123ABF8EF}"/>
              </a:ext>
            </a:extLst>
          </p:cNvPr>
          <p:cNvSpPr>
            <a:spLocks noGrp="1"/>
          </p:cNvSpPr>
          <p:nvPr>
            <p:ph type="title"/>
          </p:nvPr>
        </p:nvSpPr>
        <p:spPr/>
        <p:txBody>
          <a:bodyPr/>
          <a:lstStyle/>
          <a:p>
            <a:endParaRPr lang="en-IN"/>
          </a:p>
        </p:txBody>
      </p:sp>
      <p:pic>
        <p:nvPicPr>
          <p:cNvPr id="4098" name="Picture 2">
            <a:extLst>
              <a:ext uri="{FF2B5EF4-FFF2-40B4-BE49-F238E27FC236}">
                <a16:creationId xmlns:a16="http://schemas.microsoft.com/office/drawing/2014/main" id="{11DF845C-09BB-4CC5-B78B-69AF3FCD56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6200000">
            <a:off x="2802673" y="-1438740"/>
            <a:ext cx="6492874" cy="10100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078F90-D309-4D9E-AE3B-C9EF130DA131}"/>
              </a:ext>
            </a:extLst>
          </p:cNvPr>
          <p:cNvSpPr txBox="1"/>
          <p:nvPr/>
        </p:nvSpPr>
        <p:spPr>
          <a:xfrm>
            <a:off x="1092587" y="3628012"/>
            <a:ext cx="2565013" cy="1477328"/>
          </a:xfrm>
          <a:prstGeom prst="rect">
            <a:avLst/>
          </a:prstGeom>
          <a:noFill/>
        </p:spPr>
        <p:txBody>
          <a:bodyPr wrap="square">
            <a:spAutoFit/>
          </a:bodyPr>
          <a:lstStyle/>
          <a:p>
            <a:r>
              <a:rPr lang="en-US" sz="1800" b="0" i="0" u="none" strike="noStrike" dirty="0">
                <a:solidFill>
                  <a:schemeClr val="bg1"/>
                </a:solidFill>
                <a:effectLst/>
                <a:latin typeface="Arial" panose="020B0604020202020204" pitchFamily="34" charset="0"/>
              </a:rPr>
              <a:t>The mathematical relation extracted from the input data is used to predictively generate missing pixels.</a:t>
            </a:r>
            <a:endParaRPr lang="en-IN" dirty="0">
              <a:solidFill>
                <a:schemeClr val="bg1"/>
              </a:solidFill>
            </a:endParaRPr>
          </a:p>
        </p:txBody>
      </p:sp>
      <p:sp>
        <p:nvSpPr>
          <p:cNvPr id="8" name="TextBox 7">
            <a:extLst>
              <a:ext uri="{FF2B5EF4-FFF2-40B4-BE49-F238E27FC236}">
                <a16:creationId xmlns:a16="http://schemas.microsoft.com/office/drawing/2014/main" id="{58C3D15E-2395-459F-8452-C65C7E17C26C}"/>
              </a:ext>
            </a:extLst>
          </p:cNvPr>
          <p:cNvSpPr txBox="1"/>
          <p:nvPr/>
        </p:nvSpPr>
        <p:spPr>
          <a:xfrm>
            <a:off x="3479410" y="5380672"/>
            <a:ext cx="2616590" cy="1477328"/>
          </a:xfrm>
          <a:prstGeom prst="rect">
            <a:avLst/>
          </a:prstGeom>
          <a:noFill/>
        </p:spPr>
        <p:txBody>
          <a:bodyPr wrap="square">
            <a:spAutoFit/>
          </a:bodyPr>
          <a:lstStyle/>
          <a:p>
            <a:pPr algn="ctr" rtl="0">
              <a:spcBef>
                <a:spcPts val="0"/>
              </a:spcBef>
              <a:spcAft>
                <a:spcPts val="0"/>
              </a:spcAft>
            </a:pPr>
            <a:r>
              <a:rPr lang="en-US" sz="1800" b="0" i="0" u="none" strike="noStrike" dirty="0">
                <a:solidFill>
                  <a:schemeClr val="bg1"/>
                </a:solidFill>
                <a:effectLst/>
                <a:latin typeface="Arial" panose="020B0604020202020204" pitchFamily="34" charset="0"/>
              </a:rPr>
              <a:t>The mathematical relation extracted from the input data </a:t>
            </a:r>
            <a:endParaRPr lang="en-US" b="0" dirty="0">
              <a:solidFill>
                <a:schemeClr val="bg1"/>
              </a:solidFill>
              <a:effectLst/>
            </a:endParaRPr>
          </a:p>
          <a:p>
            <a:br>
              <a:rPr lang="en-US" dirty="0">
                <a:solidFill>
                  <a:schemeClr val="bg1"/>
                </a:solidFill>
              </a:rPr>
            </a:br>
            <a:endParaRPr lang="en-IN" dirty="0">
              <a:solidFill>
                <a:schemeClr val="bg1"/>
              </a:solidFill>
            </a:endParaRPr>
          </a:p>
        </p:txBody>
      </p:sp>
      <p:sp>
        <p:nvSpPr>
          <p:cNvPr id="7" name="Rectangle 6">
            <a:extLst>
              <a:ext uri="{FF2B5EF4-FFF2-40B4-BE49-F238E27FC236}">
                <a16:creationId xmlns:a16="http://schemas.microsoft.com/office/drawing/2014/main" id="{B76C60E5-36CE-4264-ADCA-51266087B18E}"/>
              </a:ext>
            </a:extLst>
          </p:cNvPr>
          <p:cNvSpPr/>
          <p:nvPr/>
        </p:nvSpPr>
        <p:spPr>
          <a:xfrm>
            <a:off x="998807" y="0"/>
            <a:ext cx="844061"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1093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B83D1-D2B5-4D31-A26E-A11733D01ED5}"/>
              </a:ext>
            </a:extLst>
          </p:cNvPr>
          <p:cNvSpPr>
            <a:spLocks noGrp="1"/>
          </p:cNvSpPr>
          <p:nvPr>
            <p:ph type="title"/>
          </p:nvPr>
        </p:nvSpPr>
        <p:spPr>
          <a:xfrm>
            <a:off x="1581783" y="2912012"/>
            <a:ext cx="3498217" cy="2384583"/>
          </a:xfrm>
        </p:spPr>
        <p:txBody>
          <a:bodyPr>
            <a:normAutofit/>
          </a:bodyPr>
          <a:lstStyle/>
          <a:p>
            <a:pPr rtl="0">
              <a:spcBef>
                <a:spcPts val="0"/>
              </a:spcBef>
              <a:spcAft>
                <a:spcPts val="0"/>
              </a:spcAft>
            </a:pPr>
            <a:r>
              <a:rPr lang="en-IN" sz="4800" b="1" i="0" u="none" strike="noStrike" dirty="0">
                <a:solidFill>
                  <a:srgbClr val="FFFFFF"/>
                </a:solidFill>
                <a:effectLst/>
                <a:latin typeface="Raleway"/>
              </a:rPr>
              <a:t>Necessity</a:t>
            </a:r>
            <a:br>
              <a:rPr lang="en-IN" sz="4800" b="0" dirty="0">
                <a:solidFill>
                  <a:srgbClr val="FFFFFF"/>
                </a:solidFill>
                <a:effectLst/>
              </a:rPr>
            </a:br>
            <a:br>
              <a:rPr lang="en-IN" sz="4800" dirty="0">
                <a:solidFill>
                  <a:srgbClr val="FFFFFF"/>
                </a:solidFill>
              </a:rPr>
            </a:br>
            <a:endParaRPr lang="en-IN" sz="4800" dirty="0">
              <a:solidFill>
                <a:srgbClr val="FFFFFF"/>
              </a:solidFill>
            </a:endParaRPr>
          </a:p>
        </p:txBody>
      </p:sp>
      <p:grpSp>
        <p:nvGrpSpPr>
          <p:cNvPr id="85"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477EC28-369B-4E4E-988C-CE85D4586EE5}"/>
              </a:ext>
            </a:extLst>
          </p:cNvPr>
          <p:cNvSpPr>
            <a:spLocks noGrp="1"/>
          </p:cNvSpPr>
          <p:nvPr>
            <p:ph idx="1"/>
          </p:nvPr>
        </p:nvSpPr>
        <p:spPr>
          <a:xfrm>
            <a:off x="6312596" y="1157201"/>
            <a:ext cx="5002191" cy="4543599"/>
          </a:xfrm>
        </p:spPr>
        <p:txBody>
          <a:bodyPr anchor="ctr">
            <a:normAutofit/>
          </a:bodyPr>
          <a:lstStyle/>
          <a:p>
            <a:pPr rtl="0" fontAlgn="base">
              <a:spcBef>
                <a:spcPts val="0"/>
              </a:spcBef>
              <a:spcAft>
                <a:spcPts val="0"/>
              </a:spcAft>
              <a:buFont typeface="Arial" panose="020B0604020202020204" pitchFamily="34" charset="0"/>
              <a:buChar char="•"/>
            </a:pPr>
            <a:r>
              <a:rPr lang="en-US" sz="1800" b="0" i="0" u="none" strike="noStrike" dirty="0">
                <a:solidFill>
                  <a:schemeClr val="bg1"/>
                </a:solidFill>
                <a:effectLst/>
                <a:latin typeface="Raleway"/>
              </a:rPr>
              <a:t>SWIR Images consists of more details </a:t>
            </a:r>
          </a:p>
          <a:p>
            <a:pPr rtl="0" fontAlgn="base">
              <a:spcBef>
                <a:spcPts val="0"/>
              </a:spcBef>
              <a:spcAft>
                <a:spcPts val="0"/>
              </a:spcAft>
              <a:buFont typeface="Arial" panose="020B0604020202020204" pitchFamily="34" charset="0"/>
              <a:buChar char="•"/>
            </a:pPr>
            <a:r>
              <a:rPr lang="en-US" sz="1800" b="0" i="0" u="none" strike="noStrike" dirty="0">
                <a:solidFill>
                  <a:schemeClr val="bg1"/>
                </a:solidFill>
                <a:effectLst/>
                <a:latin typeface="Raleway"/>
              </a:rPr>
              <a:t>Bands optimized for the detection of features of greatest interest</a:t>
            </a:r>
          </a:p>
          <a:p>
            <a:pPr rtl="0" fontAlgn="base">
              <a:spcBef>
                <a:spcPts val="0"/>
              </a:spcBef>
              <a:spcAft>
                <a:spcPts val="0"/>
              </a:spcAft>
              <a:buFont typeface="Arial" panose="020B0604020202020204" pitchFamily="34" charset="0"/>
              <a:buChar char="•"/>
            </a:pPr>
            <a:r>
              <a:rPr lang="en-US" sz="1800" b="0" i="0" u="none" strike="noStrike" dirty="0">
                <a:solidFill>
                  <a:schemeClr val="bg1"/>
                </a:solidFill>
                <a:effectLst/>
                <a:latin typeface="Raleway"/>
              </a:rPr>
              <a:t>Ideal for penetrating smoke, mapping minerals and identifying man-made features</a:t>
            </a:r>
          </a:p>
          <a:p>
            <a:pPr rtl="0" fontAlgn="base">
              <a:spcBef>
                <a:spcPts val="0"/>
              </a:spcBef>
              <a:spcAft>
                <a:spcPts val="0"/>
              </a:spcAft>
              <a:buFont typeface="Arial" panose="020B0604020202020204" pitchFamily="34" charset="0"/>
              <a:buChar char="•"/>
            </a:pPr>
            <a:r>
              <a:rPr lang="en-US" sz="1800" b="0" i="0" u="none" strike="noStrike" dirty="0">
                <a:solidFill>
                  <a:schemeClr val="bg1"/>
                </a:solidFill>
                <a:effectLst/>
                <a:latin typeface="Raleway"/>
              </a:rPr>
              <a:t>Provide imagery during day and night</a:t>
            </a:r>
          </a:p>
          <a:p>
            <a:pPr rtl="0" fontAlgn="base">
              <a:spcBef>
                <a:spcPts val="0"/>
              </a:spcBef>
              <a:spcAft>
                <a:spcPts val="0"/>
              </a:spcAft>
              <a:buFont typeface="Arial" panose="020B0604020202020204" pitchFamily="34" charset="0"/>
              <a:buChar char="•"/>
            </a:pPr>
            <a:r>
              <a:rPr lang="en-US" sz="1800" b="0" i="0" u="none" strike="noStrike" dirty="0">
                <a:solidFill>
                  <a:schemeClr val="bg1"/>
                </a:solidFill>
                <a:effectLst/>
                <a:latin typeface="Raleway"/>
              </a:rPr>
              <a:t>Can penetrate thin clouds and haze</a:t>
            </a:r>
          </a:p>
          <a:p>
            <a:pPr rtl="0" fontAlgn="base">
              <a:spcBef>
                <a:spcPts val="0"/>
              </a:spcBef>
              <a:spcAft>
                <a:spcPts val="0"/>
              </a:spcAft>
              <a:buFont typeface="Arial" panose="020B0604020202020204" pitchFamily="34" charset="0"/>
              <a:buChar char="•"/>
            </a:pPr>
            <a:r>
              <a:rPr lang="en-US" sz="1800" b="0" i="0" u="none" strike="noStrike" dirty="0">
                <a:solidFill>
                  <a:schemeClr val="bg1"/>
                </a:solidFill>
                <a:effectLst/>
                <a:latin typeface="Raleway"/>
              </a:rPr>
              <a:t>Covert illumination</a:t>
            </a:r>
          </a:p>
          <a:p>
            <a:pPr rtl="0" fontAlgn="base">
              <a:spcBef>
                <a:spcPts val="0"/>
              </a:spcBef>
              <a:spcAft>
                <a:spcPts val="0"/>
              </a:spcAft>
              <a:buFont typeface="Arial" panose="020B0604020202020204" pitchFamily="34" charset="0"/>
              <a:buChar char="•"/>
            </a:pPr>
            <a:r>
              <a:rPr lang="en-US" sz="1800" b="0" i="0" u="none" strike="noStrike" dirty="0">
                <a:solidFill>
                  <a:schemeClr val="bg1"/>
                </a:solidFill>
                <a:effectLst/>
                <a:latin typeface="Raleway"/>
              </a:rPr>
              <a:t>Atmospheric aerosols have minimal effect on SWIR bands</a:t>
            </a:r>
          </a:p>
          <a:p>
            <a:pPr rtl="0" fontAlgn="base">
              <a:spcBef>
                <a:spcPts val="0"/>
              </a:spcBef>
              <a:spcAft>
                <a:spcPts val="0"/>
              </a:spcAft>
              <a:buFont typeface="Arial" panose="020B0604020202020204" pitchFamily="34" charset="0"/>
              <a:buChar char="•"/>
            </a:pPr>
            <a:r>
              <a:rPr lang="en-US" sz="1800" b="0" i="0" u="none" strike="noStrike" dirty="0">
                <a:solidFill>
                  <a:schemeClr val="bg1"/>
                </a:solidFill>
                <a:effectLst/>
                <a:latin typeface="Raleway"/>
              </a:rPr>
              <a:t>Detect heat via high-heat thermal emissions</a:t>
            </a:r>
          </a:p>
          <a:p>
            <a:endParaRPr lang="en-IN" sz="1800" dirty="0">
              <a:solidFill>
                <a:schemeClr val="bg1"/>
              </a:solidFill>
            </a:endParaRPr>
          </a:p>
        </p:txBody>
      </p:sp>
    </p:spTree>
    <p:extLst>
      <p:ext uri="{BB962C8B-B14F-4D97-AF65-F5344CB8AC3E}">
        <p14:creationId xmlns:p14="http://schemas.microsoft.com/office/powerpoint/2010/main" val="3737840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B7B40-3989-4E7D-A074-26B058F3CFE6}"/>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THANK YOU</a:t>
            </a:r>
          </a:p>
        </p:txBody>
      </p:sp>
      <p:sp>
        <p:nvSpPr>
          <p:cNvPr id="31" name="Freeform: Shape 3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6" descr="Smiling Face with No Fill">
            <a:extLst>
              <a:ext uri="{FF2B5EF4-FFF2-40B4-BE49-F238E27FC236}">
                <a16:creationId xmlns:a16="http://schemas.microsoft.com/office/drawing/2014/main" id="{6FF87DDD-1ED6-4BF0-88CC-290A8901F2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2314269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FE3AFD7E-FA2F-4137-98CD-947726117C36}"/>
              </a:ext>
            </a:extLst>
          </p:cNvPr>
          <p:cNvSpPr>
            <a:spLocks noGrp="1"/>
          </p:cNvSpPr>
          <p:nvPr>
            <p:ph type="ctrTitle"/>
          </p:nvPr>
        </p:nvSpPr>
        <p:spPr>
          <a:xfrm>
            <a:off x="640080" y="1243013"/>
            <a:ext cx="3855720" cy="4371974"/>
          </a:xfrm>
        </p:spPr>
        <p:txBody>
          <a:bodyPr vert="horz" lIns="91440" tIns="45720" rIns="91440" bIns="45720" rtlCol="0" anchor="ctr">
            <a:normAutofit/>
          </a:bodyPr>
          <a:lstStyle/>
          <a:p>
            <a:pPr algn="l"/>
            <a:br>
              <a:rPr lang="en-US" sz="3700" kern="1200" dirty="0">
                <a:solidFill>
                  <a:srgbClr val="FFFFFF"/>
                </a:solidFill>
                <a:latin typeface="+mj-lt"/>
                <a:ea typeface="+mj-ea"/>
                <a:cs typeface="+mj-cs"/>
              </a:rPr>
            </a:br>
            <a:br>
              <a:rPr lang="en-US" sz="3700" kern="1200" dirty="0">
                <a:solidFill>
                  <a:srgbClr val="FFFFFF"/>
                </a:solidFill>
                <a:latin typeface="+mj-lt"/>
                <a:ea typeface="+mj-ea"/>
                <a:cs typeface="+mj-cs"/>
              </a:rPr>
            </a:br>
            <a:br>
              <a:rPr lang="en-US" sz="3700" kern="1200" dirty="0">
                <a:solidFill>
                  <a:srgbClr val="FFFFFF"/>
                </a:solidFill>
                <a:latin typeface="+mj-lt"/>
                <a:ea typeface="+mj-ea"/>
                <a:cs typeface="+mj-cs"/>
              </a:rPr>
            </a:br>
            <a:r>
              <a:rPr lang="en-US" sz="3700" b="1" i="0" u="none" strike="noStrike" kern="1200" dirty="0">
                <a:solidFill>
                  <a:srgbClr val="FFFFFF"/>
                </a:solidFill>
                <a:effectLst/>
                <a:latin typeface="+mj-lt"/>
                <a:ea typeface="+mj-ea"/>
                <a:cs typeface="+mj-cs"/>
              </a:rPr>
              <a:t>SMART INDIA HACKATHON  2020 Finale</a:t>
            </a:r>
            <a:br>
              <a:rPr lang="en-US" sz="3700" kern="1200" dirty="0">
                <a:solidFill>
                  <a:srgbClr val="FFFFFF"/>
                </a:solidFill>
                <a:latin typeface="+mj-lt"/>
                <a:ea typeface="+mj-ea"/>
                <a:cs typeface="+mj-cs"/>
              </a:rPr>
            </a:br>
            <a:endParaRPr lang="en-US" sz="3700" kern="1200" dirty="0">
              <a:solidFill>
                <a:srgbClr val="FFFFFF"/>
              </a:solidFill>
              <a:latin typeface="+mj-lt"/>
              <a:ea typeface="+mj-ea"/>
              <a:cs typeface="+mj-cs"/>
            </a:endParaRPr>
          </a:p>
        </p:txBody>
      </p:sp>
      <p:sp>
        <p:nvSpPr>
          <p:cNvPr id="25" name="Rectangle 24">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CFD683B-CC75-4B80-A5F7-93C129625848}"/>
              </a:ext>
            </a:extLst>
          </p:cNvPr>
          <p:cNvSpPr>
            <a:spLocks noGrp="1"/>
          </p:cNvSpPr>
          <p:nvPr>
            <p:ph type="subTitle" idx="1"/>
          </p:nvPr>
        </p:nvSpPr>
        <p:spPr>
          <a:xfrm>
            <a:off x="6172200" y="804672"/>
            <a:ext cx="5221224" cy="5230368"/>
          </a:xfrm>
        </p:spPr>
        <p:txBody>
          <a:bodyPr vert="horz" lIns="91440" tIns="45720" rIns="91440" bIns="45720" rtlCol="0" anchor="ctr">
            <a:normAutofit/>
          </a:bodyPr>
          <a:lstStyle/>
          <a:p>
            <a:pPr algn="l">
              <a:spcBef>
                <a:spcPts val="1000"/>
              </a:spcBef>
              <a:spcAft>
                <a:spcPts val="0"/>
              </a:spcAft>
            </a:pPr>
            <a:r>
              <a:rPr lang="en-US" b="1" i="0" u="none" strike="noStrike" dirty="0">
                <a:solidFill>
                  <a:srgbClr val="000000"/>
                </a:solidFill>
                <a:effectLst/>
              </a:rPr>
              <a:t>Organization Name</a:t>
            </a:r>
            <a:r>
              <a:rPr lang="en-US" b="0" i="0" u="none" strike="noStrike" dirty="0">
                <a:solidFill>
                  <a:srgbClr val="000000"/>
                </a:solidFill>
                <a:effectLst/>
              </a:rPr>
              <a:t> :Indian Space Research Organization (ISRO)</a:t>
            </a:r>
            <a:endParaRPr lang="en-US" b="0" dirty="0">
              <a:solidFill>
                <a:srgbClr val="000000"/>
              </a:solidFill>
              <a:effectLst/>
            </a:endParaRPr>
          </a:p>
          <a:p>
            <a:pPr algn="l">
              <a:spcBef>
                <a:spcPts val="1000"/>
              </a:spcBef>
              <a:spcAft>
                <a:spcPts val="0"/>
              </a:spcAft>
            </a:pPr>
            <a:r>
              <a:rPr lang="en-US" b="1" i="0" u="none" strike="noStrike" dirty="0">
                <a:solidFill>
                  <a:srgbClr val="000000"/>
                </a:solidFill>
                <a:effectLst/>
              </a:rPr>
              <a:t>Problem Statement: </a:t>
            </a:r>
            <a:r>
              <a:rPr lang="en-US" b="0" i="0" u="none" strike="noStrike" dirty="0">
                <a:solidFill>
                  <a:srgbClr val="000000"/>
                </a:solidFill>
                <a:effectLst/>
              </a:rPr>
              <a:t> Reconstruction of missing data in Satellite Imagery</a:t>
            </a:r>
            <a:endParaRPr lang="en-US" b="0" dirty="0">
              <a:solidFill>
                <a:srgbClr val="000000"/>
              </a:solidFill>
              <a:effectLst/>
            </a:endParaRPr>
          </a:p>
          <a:p>
            <a:pPr algn="l">
              <a:spcBef>
                <a:spcPts val="1000"/>
              </a:spcBef>
              <a:spcAft>
                <a:spcPts val="0"/>
              </a:spcAft>
            </a:pPr>
            <a:r>
              <a:rPr lang="en-US" b="1" i="0" u="none" strike="noStrike" dirty="0">
                <a:solidFill>
                  <a:srgbClr val="000000"/>
                </a:solidFill>
                <a:effectLst/>
              </a:rPr>
              <a:t>PS Number</a:t>
            </a:r>
            <a:r>
              <a:rPr lang="en-US" b="0" i="0" u="none" strike="noStrike" dirty="0">
                <a:solidFill>
                  <a:srgbClr val="000000"/>
                </a:solidFill>
                <a:effectLst/>
              </a:rPr>
              <a:t> :  NM391</a:t>
            </a:r>
            <a:endParaRPr lang="en-US" b="0" dirty="0">
              <a:solidFill>
                <a:srgbClr val="000000"/>
              </a:solidFill>
              <a:effectLst/>
            </a:endParaRPr>
          </a:p>
          <a:p>
            <a:pPr algn="l">
              <a:spcBef>
                <a:spcPts val="1000"/>
              </a:spcBef>
              <a:spcAft>
                <a:spcPts val="0"/>
              </a:spcAft>
            </a:pPr>
            <a:r>
              <a:rPr lang="en-US" b="1" i="0" u="none" strike="noStrike" dirty="0">
                <a:solidFill>
                  <a:srgbClr val="000000"/>
                </a:solidFill>
                <a:effectLst/>
              </a:rPr>
              <a:t>Team Name</a:t>
            </a:r>
            <a:r>
              <a:rPr lang="en-US" b="0" i="0" u="none" strike="noStrike" dirty="0">
                <a:solidFill>
                  <a:srgbClr val="000000"/>
                </a:solidFill>
                <a:effectLst/>
              </a:rPr>
              <a:t> : The Ones n Zeros</a:t>
            </a:r>
            <a:endParaRPr lang="en-US" b="0" dirty="0">
              <a:solidFill>
                <a:srgbClr val="000000"/>
              </a:solidFill>
              <a:effectLst/>
            </a:endParaRPr>
          </a:p>
          <a:p>
            <a:pPr algn="l">
              <a:spcBef>
                <a:spcPts val="1000"/>
              </a:spcBef>
              <a:spcAft>
                <a:spcPts val="0"/>
              </a:spcAft>
            </a:pPr>
            <a:r>
              <a:rPr lang="en-US" b="1" i="0" u="none" strike="noStrike" dirty="0">
                <a:solidFill>
                  <a:srgbClr val="000000"/>
                </a:solidFill>
                <a:effectLst/>
              </a:rPr>
              <a:t>Team Leader Name</a:t>
            </a:r>
            <a:r>
              <a:rPr lang="en-US" b="0" i="0" u="none" strike="noStrike" dirty="0">
                <a:solidFill>
                  <a:srgbClr val="000000"/>
                </a:solidFill>
                <a:effectLst/>
              </a:rPr>
              <a:t> : Vignesh </a:t>
            </a:r>
            <a:r>
              <a:rPr lang="en-US" b="0" i="0" u="none" strike="noStrike" dirty="0" err="1">
                <a:solidFill>
                  <a:srgbClr val="000000"/>
                </a:solidFill>
                <a:effectLst/>
              </a:rPr>
              <a:t>Charan</a:t>
            </a:r>
            <a:r>
              <a:rPr lang="en-US" b="0" i="0" u="none" strike="noStrike" dirty="0">
                <a:solidFill>
                  <a:srgbClr val="000000"/>
                </a:solidFill>
                <a:effectLst/>
              </a:rPr>
              <a:t> Raman</a:t>
            </a:r>
            <a:endParaRPr lang="en-US" b="0" dirty="0">
              <a:solidFill>
                <a:srgbClr val="000000"/>
              </a:solidFill>
              <a:effectLst/>
            </a:endParaRPr>
          </a:p>
          <a:p>
            <a:pPr algn="l">
              <a:spcBef>
                <a:spcPts val="1000"/>
              </a:spcBef>
              <a:spcAft>
                <a:spcPts val="0"/>
              </a:spcAft>
            </a:pPr>
            <a:r>
              <a:rPr lang="en-US" b="1" i="0" u="none" strike="noStrike" dirty="0">
                <a:solidFill>
                  <a:srgbClr val="000000"/>
                </a:solidFill>
                <a:effectLst/>
              </a:rPr>
              <a:t>College code</a:t>
            </a:r>
            <a:r>
              <a:rPr lang="en-US" b="0" i="0" u="none" strike="noStrike" dirty="0">
                <a:solidFill>
                  <a:srgbClr val="000000"/>
                </a:solidFill>
                <a:effectLst/>
              </a:rPr>
              <a:t> : 1-3713389121</a:t>
            </a:r>
            <a:endParaRPr lang="en-US" b="0" dirty="0">
              <a:solidFill>
                <a:srgbClr val="000000"/>
              </a:solidFill>
              <a:effectLst/>
            </a:endParaRPr>
          </a:p>
          <a:p>
            <a:pPr indent="-228600" algn="l">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26842505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87748-12D9-469E-A305-5D389F76F918}"/>
              </a:ext>
            </a:extLst>
          </p:cNvPr>
          <p:cNvSpPr>
            <a:spLocks noGrp="1"/>
          </p:cNvSpPr>
          <p:nvPr>
            <p:ph type="title"/>
          </p:nvPr>
        </p:nvSpPr>
        <p:spPr>
          <a:xfrm>
            <a:off x="838200" y="963877"/>
            <a:ext cx="3494362" cy="4930246"/>
          </a:xfrm>
        </p:spPr>
        <p:txBody>
          <a:bodyPr>
            <a:normAutofit/>
          </a:bodyPr>
          <a:lstStyle/>
          <a:p>
            <a:pPr algn="r" rtl="0">
              <a:spcBef>
                <a:spcPts val="0"/>
              </a:spcBef>
              <a:spcAft>
                <a:spcPts val="0"/>
              </a:spcAft>
            </a:pPr>
            <a:r>
              <a:rPr lang="en-IN" b="1" i="0" u="none" strike="noStrike" dirty="0">
                <a:solidFill>
                  <a:schemeClr val="accent1"/>
                </a:solidFill>
                <a:effectLst/>
                <a:latin typeface="Raleway"/>
              </a:rPr>
              <a:t>Problem Statement</a:t>
            </a:r>
            <a:br>
              <a:rPr lang="en-IN" b="0" dirty="0">
                <a:solidFill>
                  <a:schemeClr val="accent1"/>
                </a:solidFill>
                <a:effectLst/>
              </a:rPr>
            </a:br>
            <a:br>
              <a:rPr lang="en-IN" dirty="0">
                <a:solidFill>
                  <a:schemeClr val="accent1"/>
                </a:solidFill>
              </a:rPr>
            </a:br>
            <a:endParaRPr lang="en-IN" dirty="0">
              <a:solidFill>
                <a:schemeClr val="accent1"/>
              </a:solidFill>
            </a:endParaRPr>
          </a:p>
        </p:txBody>
      </p:sp>
      <p:cxnSp>
        <p:nvCxnSpPr>
          <p:cNvPr id="27"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C76F95-5254-4718-BB2C-D2166C541971}"/>
              </a:ext>
            </a:extLst>
          </p:cNvPr>
          <p:cNvSpPr>
            <a:spLocks noGrp="1"/>
          </p:cNvSpPr>
          <p:nvPr>
            <p:ph idx="1"/>
          </p:nvPr>
        </p:nvSpPr>
        <p:spPr>
          <a:xfrm>
            <a:off x="4976031" y="963877"/>
            <a:ext cx="6377769" cy="4930246"/>
          </a:xfrm>
        </p:spPr>
        <p:txBody>
          <a:bodyPr anchor="ctr">
            <a:normAutofit/>
          </a:bodyPr>
          <a:lstStyle/>
          <a:p>
            <a:pPr marL="0" indent="0">
              <a:buNone/>
            </a:pPr>
            <a:r>
              <a:rPr lang="en-US" sz="2400" b="0" i="0" u="none" strike="noStrike" dirty="0">
                <a:effectLst/>
                <a:latin typeface="Raleway"/>
              </a:rPr>
              <a:t>Reconstruction of missing data in Satellite Imagery: </a:t>
            </a:r>
          </a:p>
          <a:p>
            <a:pPr marL="0" indent="0">
              <a:buNone/>
            </a:pPr>
            <a:r>
              <a:rPr lang="en-US" sz="2400" b="0" i="0" u="none" strike="noStrike" dirty="0">
                <a:effectLst/>
                <a:latin typeface="Raleway"/>
              </a:rPr>
              <a:t>Short Wave Infrared(SWIR) detectors used in satellite imaging cameras suffer from dropouts in pixel and line direction in raw data. </a:t>
            </a:r>
          </a:p>
          <a:p>
            <a:pPr marL="0" indent="0">
              <a:buNone/>
            </a:pPr>
            <a:r>
              <a:rPr lang="en-US" sz="2400" b="0" i="0" u="none" strike="noStrike" dirty="0">
                <a:effectLst/>
                <a:latin typeface="Raleway"/>
              </a:rPr>
              <a:t>Develop software to reconstruct missing parts of a satellite image so that observers are unable to identify regions that have undergone reconstruction. </a:t>
            </a:r>
          </a:p>
          <a:p>
            <a:endParaRPr lang="en-IN" sz="2400" dirty="0"/>
          </a:p>
        </p:txBody>
      </p:sp>
    </p:spTree>
    <p:extLst>
      <p:ext uri="{BB962C8B-B14F-4D97-AF65-F5344CB8AC3E}">
        <p14:creationId xmlns:p14="http://schemas.microsoft.com/office/powerpoint/2010/main" val="3582349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A picture containing sitting&#10;&#10;Description automatically generated">
            <a:extLst>
              <a:ext uri="{FF2B5EF4-FFF2-40B4-BE49-F238E27FC236}">
                <a16:creationId xmlns:a16="http://schemas.microsoft.com/office/drawing/2014/main" id="{8C301828-6A5E-43A2-A2E6-E6D895186B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5" r="-3" b="-3"/>
          <a:stretch/>
        </p:blipFill>
        <p:spPr bwMode="auto">
          <a:xfrm>
            <a:off x="6015107" y="-1"/>
            <a:ext cx="6176895" cy="29379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E5AE8B0-4F62-401D-8045-A0EA6A4205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4" r="1" b="7083"/>
          <a:stretch/>
        </p:blipFill>
        <p:spPr bwMode="auto">
          <a:xfrm>
            <a:off x="4203638" y="2937953"/>
            <a:ext cx="7988360" cy="3920047"/>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13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4" name="Freeform: Shape 14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F92018-96FE-44B3-B325-4B3C4B2A446A}"/>
              </a:ext>
            </a:extLst>
          </p:cNvPr>
          <p:cNvSpPr>
            <a:spLocks noGrp="1"/>
          </p:cNvSpPr>
          <p:nvPr>
            <p:ph type="title"/>
          </p:nvPr>
        </p:nvSpPr>
        <p:spPr>
          <a:xfrm>
            <a:off x="804672" y="365125"/>
            <a:ext cx="5266155" cy="1325563"/>
          </a:xfrm>
        </p:spPr>
        <p:txBody>
          <a:bodyPr>
            <a:normAutofit/>
          </a:bodyPr>
          <a:lstStyle/>
          <a:p>
            <a:r>
              <a:rPr lang="en-IN" b="1" i="0" u="none" strike="noStrike">
                <a:effectLst/>
                <a:latin typeface="Raleway"/>
              </a:rPr>
              <a:t>Application of SWIR</a:t>
            </a:r>
            <a:endParaRPr lang="en-IN"/>
          </a:p>
        </p:txBody>
      </p:sp>
      <p:sp>
        <p:nvSpPr>
          <p:cNvPr id="3" name="Content Placeholder 2">
            <a:extLst>
              <a:ext uri="{FF2B5EF4-FFF2-40B4-BE49-F238E27FC236}">
                <a16:creationId xmlns:a16="http://schemas.microsoft.com/office/drawing/2014/main" id="{A0BFA6B5-AF67-4815-A071-0FDF48FFDA31}"/>
              </a:ext>
            </a:extLst>
          </p:cNvPr>
          <p:cNvSpPr>
            <a:spLocks noGrp="1"/>
          </p:cNvSpPr>
          <p:nvPr>
            <p:ph idx="1"/>
          </p:nvPr>
        </p:nvSpPr>
        <p:spPr>
          <a:xfrm>
            <a:off x="804672" y="2022601"/>
            <a:ext cx="3941499" cy="4154361"/>
          </a:xfrm>
        </p:spPr>
        <p:txBody>
          <a:bodyPr>
            <a:normAutofit/>
          </a:bodyPr>
          <a:lstStyle/>
          <a:p>
            <a:pPr rtl="0" fontAlgn="base">
              <a:spcBef>
                <a:spcPts val="0"/>
              </a:spcBef>
              <a:spcAft>
                <a:spcPts val="0"/>
              </a:spcAft>
              <a:buFont typeface="Arial" panose="020B0604020202020204" pitchFamily="34" charset="0"/>
              <a:buChar char="•"/>
            </a:pPr>
            <a:r>
              <a:rPr lang="en-US" sz="2000" b="0" i="0" u="none" strike="noStrike">
                <a:effectLst/>
                <a:latin typeface="Raleway"/>
              </a:rPr>
              <a:t>Materials identification</a:t>
            </a:r>
          </a:p>
          <a:p>
            <a:pPr rtl="0" fontAlgn="base">
              <a:spcBef>
                <a:spcPts val="0"/>
              </a:spcBef>
              <a:spcAft>
                <a:spcPts val="0"/>
              </a:spcAft>
              <a:buFont typeface="Arial" panose="020B0604020202020204" pitchFamily="34" charset="0"/>
              <a:buChar char="•"/>
            </a:pPr>
            <a:r>
              <a:rPr lang="en-US" sz="2000" b="0" i="0" u="none" strike="noStrike">
                <a:effectLst/>
                <a:latin typeface="Raleway"/>
              </a:rPr>
              <a:t>Wildfire response</a:t>
            </a:r>
          </a:p>
          <a:p>
            <a:pPr rtl="0" fontAlgn="base">
              <a:spcBef>
                <a:spcPts val="0"/>
              </a:spcBef>
              <a:spcAft>
                <a:spcPts val="0"/>
              </a:spcAft>
              <a:buFont typeface="Arial" panose="020B0604020202020204" pitchFamily="34" charset="0"/>
              <a:buChar char="•"/>
            </a:pPr>
            <a:r>
              <a:rPr lang="en-US" sz="2000" b="0" i="0" u="none" strike="noStrike">
                <a:effectLst/>
                <a:latin typeface="Raleway"/>
              </a:rPr>
              <a:t>Food security</a:t>
            </a:r>
          </a:p>
          <a:p>
            <a:pPr rtl="0" fontAlgn="base">
              <a:spcBef>
                <a:spcPts val="0"/>
              </a:spcBef>
              <a:spcAft>
                <a:spcPts val="0"/>
              </a:spcAft>
              <a:buFont typeface="Arial" panose="020B0604020202020204" pitchFamily="34" charset="0"/>
              <a:buChar char="•"/>
            </a:pPr>
            <a:r>
              <a:rPr lang="en-US" sz="2000" b="0" i="0" u="none" strike="noStrike">
                <a:effectLst/>
                <a:latin typeface="Raleway"/>
              </a:rPr>
              <a:t>Mining/Geology</a:t>
            </a:r>
          </a:p>
          <a:p>
            <a:pPr rtl="0" fontAlgn="base">
              <a:spcBef>
                <a:spcPts val="0"/>
              </a:spcBef>
              <a:spcAft>
                <a:spcPts val="0"/>
              </a:spcAft>
              <a:buFont typeface="Arial" panose="020B0604020202020204" pitchFamily="34" charset="0"/>
              <a:buChar char="•"/>
            </a:pPr>
            <a:r>
              <a:rPr lang="en-US" sz="2000" b="0" i="0" u="none" strike="noStrike">
                <a:effectLst/>
                <a:latin typeface="Raleway"/>
              </a:rPr>
              <a:t>Mineral exploration</a:t>
            </a:r>
          </a:p>
          <a:p>
            <a:pPr rtl="0" fontAlgn="base">
              <a:spcBef>
                <a:spcPts val="0"/>
              </a:spcBef>
              <a:spcAft>
                <a:spcPts val="0"/>
              </a:spcAft>
              <a:buFont typeface="Arial" panose="020B0604020202020204" pitchFamily="34" charset="0"/>
              <a:buChar char="•"/>
            </a:pPr>
            <a:r>
              <a:rPr lang="en-US" sz="2000" b="0" i="0" u="none" strike="noStrike">
                <a:effectLst/>
                <a:latin typeface="Raleway"/>
              </a:rPr>
              <a:t>Vegetation</a:t>
            </a:r>
          </a:p>
          <a:p>
            <a:pPr rtl="0" fontAlgn="base">
              <a:spcBef>
                <a:spcPts val="0"/>
              </a:spcBef>
              <a:spcAft>
                <a:spcPts val="0"/>
              </a:spcAft>
              <a:buFont typeface="Arial" panose="020B0604020202020204" pitchFamily="34" charset="0"/>
              <a:buChar char="•"/>
            </a:pPr>
            <a:r>
              <a:rPr lang="en-US" sz="2000" b="0" i="0" u="none" strike="noStrike">
                <a:effectLst/>
                <a:latin typeface="Raleway"/>
              </a:rPr>
              <a:t>Urban planning</a:t>
            </a:r>
          </a:p>
          <a:p>
            <a:pPr rtl="0" fontAlgn="base">
              <a:spcBef>
                <a:spcPts val="0"/>
              </a:spcBef>
              <a:spcAft>
                <a:spcPts val="0"/>
              </a:spcAft>
              <a:buFont typeface="Arial" panose="020B0604020202020204" pitchFamily="34" charset="0"/>
              <a:buChar char="•"/>
            </a:pPr>
            <a:r>
              <a:rPr lang="en-US" sz="2000" b="0" i="0" u="none" strike="noStrike">
                <a:effectLst/>
                <a:latin typeface="Raleway"/>
              </a:rPr>
              <a:t>Disaster management (oil spill)</a:t>
            </a:r>
          </a:p>
          <a:p>
            <a:pPr rtl="0" fontAlgn="base">
              <a:spcBef>
                <a:spcPts val="0"/>
              </a:spcBef>
              <a:spcAft>
                <a:spcPts val="0"/>
              </a:spcAft>
              <a:buFont typeface="Arial" panose="020B0604020202020204" pitchFamily="34" charset="0"/>
              <a:buChar char="•"/>
            </a:pPr>
            <a:r>
              <a:rPr lang="en-US" sz="2000" b="0" i="0" u="none" strike="noStrike">
                <a:effectLst/>
                <a:latin typeface="Raleway"/>
              </a:rPr>
              <a:t>Snow and ice discrimination</a:t>
            </a:r>
          </a:p>
          <a:p>
            <a:pPr rtl="0" fontAlgn="base">
              <a:spcBef>
                <a:spcPts val="0"/>
              </a:spcBef>
              <a:spcAft>
                <a:spcPts val="0"/>
              </a:spcAft>
              <a:buFont typeface="Arial" panose="020B0604020202020204" pitchFamily="34" charset="0"/>
              <a:buChar char="•"/>
            </a:pPr>
            <a:r>
              <a:rPr lang="en-US" sz="2000" b="0" i="0" u="none" strike="noStrike">
                <a:effectLst/>
                <a:latin typeface="Raleway"/>
              </a:rPr>
              <a:t>Soil moisture detection</a:t>
            </a:r>
          </a:p>
          <a:p>
            <a:endParaRPr lang="en-IN" sz="2000"/>
          </a:p>
        </p:txBody>
      </p:sp>
      <p:cxnSp>
        <p:nvCxnSpPr>
          <p:cNvPr id="8" name="Straight Connector 7">
            <a:extLst>
              <a:ext uri="{FF2B5EF4-FFF2-40B4-BE49-F238E27FC236}">
                <a16:creationId xmlns:a16="http://schemas.microsoft.com/office/drawing/2014/main" id="{6BE93B78-97AE-4AF8-8BDD-D1643082F9C0}"/>
              </a:ext>
            </a:extLst>
          </p:cNvPr>
          <p:cNvCxnSpPr/>
          <p:nvPr/>
        </p:nvCxnSpPr>
        <p:spPr>
          <a:xfrm>
            <a:off x="804672" y="1758462"/>
            <a:ext cx="28107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78931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F275-8B6B-4847-B55D-6A5637F3DD34}"/>
              </a:ext>
            </a:extLst>
          </p:cNvPr>
          <p:cNvSpPr>
            <a:spLocks noGrp="1"/>
          </p:cNvSpPr>
          <p:nvPr>
            <p:ph type="title"/>
          </p:nvPr>
        </p:nvSpPr>
        <p:spPr>
          <a:xfrm>
            <a:off x="8017254" y="525439"/>
            <a:ext cx="3799608" cy="2738266"/>
          </a:xfrm>
        </p:spPr>
        <p:txBody>
          <a:bodyPr>
            <a:normAutofit/>
          </a:bodyPr>
          <a:lstStyle/>
          <a:p>
            <a:pPr rtl="0">
              <a:spcBef>
                <a:spcPts val="0"/>
              </a:spcBef>
              <a:spcAft>
                <a:spcPts val="0"/>
              </a:spcAft>
            </a:pPr>
            <a:r>
              <a:rPr lang="en-IN" sz="3300" b="1" i="0" u="none" strike="noStrike" dirty="0">
                <a:effectLst/>
                <a:latin typeface="Raleway"/>
              </a:rPr>
              <a:t>TYPES OF ERRORS</a:t>
            </a:r>
            <a:br>
              <a:rPr lang="en-IN" sz="3300" b="0" dirty="0">
                <a:effectLst/>
              </a:rPr>
            </a:br>
            <a:br>
              <a:rPr lang="en-IN" sz="3300" dirty="0"/>
            </a:br>
            <a:endParaRPr lang="en-IN" sz="3300" dirty="0"/>
          </a:p>
        </p:txBody>
      </p:sp>
      <p:pic>
        <p:nvPicPr>
          <p:cNvPr id="2056" name="Picture 8" descr="A blurry image of a person&#10;&#10;Description automatically generated">
            <a:extLst>
              <a:ext uri="{FF2B5EF4-FFF2-40B4-BE49-F238E27FC236}">
                <a16:creationId xmlns:a16="http://schemas.microsoft.com/office/drawing/2014/main" id="{46669E66-5D09-48C8-A3A0-62252A0332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7538"/>
          <a:stretch/>
        </p:blipFill>
        <p:spPr bwMode="auto">
          <a:xfrm>
            <a:off x="20" y="-1"/>
            <a:ext cx="4613982" cy="45159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old photo of a person&#10;&#10;Description automatically generated">
            <a:extLst>
              <a:ext uri="{FF2B5EF4-FFF2-40B4-BE49-F238E27FC236}">
                <a16:creationId xmlns:a16="http://schemas.microsoft.com/office/drawing/2014/main" id="{814A3DA4-03B1-4F8D-AF91-F60F473CC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37" b="16901"/>
          <a:stretch/>
        </p:blipFill>
        <p:spPr bwMode="auto">
          <a:xfrm>
            <a:off x="4705442" y="-1"/>
            <a:ext cx="2829214" cy="21830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close up of a brick wall&#10;&#10;Description automatically generated">
            <a:extLst>
              <a:ext uri="{FF2B5EF4-FFF2-40B4-BE49-F238E27FC236}">
                <a16:creationId xmlns:a16="http://schemas.microsoft.com/office/drawing/2014/main" id="{3B232C69-4F87-4E96-A03C-A8E932626B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423" r="4" b="13250"/>
          <a:stretch/>
        </p:blipFill>
        <p:spPr bwMode="auto">
          <a:xfrm>
            <a:off x="4705442" y="2274491"/>
            <a:ext cx="2825496" cy="224146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 picture containing photo, water, field, cake&#10;&#10;Description automatically generated">
            <a:extLst>
              <a:ext uri="{FF2B5EF4-FFF2-40B4-BE49-F238E27FC236}">
                <a16:creationId xmlns:a16="http://schemas.microsoft.com/office/drawing/2014/main" id="{B7CB88EF-CF61-4AEA-9462-3B45FE0A76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302" b="12902"/>
          <a:stretch/>
        </p:blipFill>
        <p:spPr bwMode="auto">
          <a:xfrm>
            <a:off x="-3717" y="4616536"/>
            <a:ext cx="2829212" cy="224146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picture containing person, riding, young, boy&#10;&#10;Description automatically generated">
            <a:extLst>
              <a:ext uri="{FF2B5EF4-FFF2-40B4-BE49-F238E27FC236}">
                <a16:creationId xmlns:a16="http://schemas.microsoft.com/office/drawing/2014/main" id="{9D6F42FD-23C3-4897-92B2-4DE0B538C1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5739" r="-1" b="24385"/>
          <a:stretch/>
        </p:blipFill>
        <p:spPr bwMode="auto">
          <a:xfrm>
            <a:off x="2913221" y="4607393"/>
            <a:ext cx="4614002" cy="225060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2437EA8-CEA4-44D4-8B46-D55DDDA3890C}"/>
              </a:ext>
            </a:extLst>
          </p:cNvPr>
          <p:cNvSpPr>
            <a:spLocks noGrp="1"/>
          </p:cNvSpPr>
          <p:nvPr>
            <p:ph idx="1"/>
          </p:nvPr>
        </p:nvSpPr>
        <p:spPr>
          <a:xfrm>
            <a:off x="8248785" y="2077543"/>
            <a:ext cx="3336546" cy="3902472"/>
          </a:xfrm>
        </p:spPr>
        <p:txBody>
          <a:bodyPr>
            <a:normAutofit/>
          </a:bodyPr>
          <a:lstStyle/>
          <a:p>
            <a:pPr rtl="0" fontAlgn="base">
              <a:spcBef>
                <a:spcPts val="0"/>
              </a:spcBef>
              <a:spcAft>
                <a:spcPts val="0"/>
              </a:spcAft>
              <a:buFont typeface="Arial" panose="020B0604020202020204" pitchFamily="34" charset="0"/>
              <a:buChar char="•"/>
            </a:pPr>
            <a:r>
              <a:rPr lang="en-US" sz="2000" b="0" i="0" u="none" strike="noStrike" dirty="0">
                <a:effectLst/>
                <a:latin typeface="Raleway"/>
              </a:rPr>
              <a:t>Random bad pixels (shot noise). </a:t>
            </a:r>
          </a:p>
          <a:p>
            <a:pPr rtl="0" fontAlgn="base">
              <a:spcBef>
                <a:spcPts val="0"/>
              </a:spcBef>
              <a:spcAft>
                <a:spcPts val="0"/>
              </a:spcAft>
              <a:buFont typeface="Arial" panose="020B0604020202020204" pitchFamily="34" charset="0"/>
              <a:buChar char="•"/>
            </a:pPr>
            <a:r>
              <a:rPr lang="en-US" sz="2000" b="0" i="0" u="none" strike="noStrike" dirty="0">
                <a:effectLst/>
                <a:latin typeface="Raleway"/>
              </a:rPr>
              <a:t>Line-start/stop problems. </a:t>
            </a:r>
          </a:p>
          <a:p>
            <a:pPr rtl="0" fontAlgn="base">
              <a:spcBef>
                <a:spcPts val="0"/>
              </a:spcBef>
              <a:spcAft>
                <a:spcPts val="0"/>
              </a:spcAft>
              <a:buFont typeface="Arial" panose="020B0604020202020204" pitchFamily="34" charset="0"/>
              <a:buChar char="•"/>
            </a:pPr>
            <a:r>
              <a:rPr lang="en-US" sz="2000" b="0" i="0" u="none" strike="noStrike" dirty="0">
                <a:effectLst/>
                <a:latin typeface="Raleway"/>
              </a:rPr>
              <a:t>Line or column drop-outs.</a:t>
            </a:r>
          </a:p>
          <a:p>
            <a:pPr rtl="0" fontAlgn="base">
              <a:spcBef>
                <a:spcPts val="0"/>
              </a:spcBef>
              <a:spcAft>
                <a:spcPts val="0"/>
              </a:spcAft>
              <a:buFont typeface="Arial" panose="020B0604020202020204" pitchFamily="34" charset="0"/>
              <a:buChar char="•"/>
            </a:pPr>
            <a:r>
              <a:rPr lang="en-US" sz="2000" b="0" i="0" u="none" strike="noStrike" dirty="0">
                <a:effectLst/>
                <a:latin typeface="Raleway"/>
              </a:rPr>
              <a:t>Partial line or column drop-outs.</a:t>
            </a:r>
          </a:p>
          <a:p>
            <a:pPr rtl="0" fontAlgn="base">
              <a:spcBef>
                <a:spcPts val="0"/>
              </a:spcBef>
              <a:spcAft>
                <a:spcPts val="0"/>
              </a:spcAft>
              <a:buFont typeface="Arial" panose="020B0604020202020204" pitchFamily="34" charset="0"/>
              <a:buChar char="•"/>
            </a:pPr>
            <a:r>
              <a:rPr lang="en-US" sz="2000" b="0" i="0" u="none" strike="noStrike" dirty="0">
                <a:effectLst/>
                <a:latin typeface="Raleway"/>
              </a:rPr>
              <a:t>Line or column striping</a:t>
            </a:r>
          </a:p>
          <a:p>
            <a:endParaRPr lang="en-IN" sz="2000" dirty="0"/>
          </a:p>
        </p:txBody>
      </p:sp>
      <p:cxnSp>
        <p:nvCxnSpPr>
          <p:cNvPr id="7" name="Straight Connector 6">
            <a:extLst>
              <a:ext uri="{FF2B5EF4-FFF2-40B4-BE49-F238E27FC236}">
                <a16:creationId xmlns:a16="http://schemas.microsoft.com/office/drawing/2014/main" id="{A6A2A113-DA11-4852-B776-FEC5F86489F2}"/>
              </a:ext>
            </a:extLst>
          </p:cNvPr>
          <p:cNvCxnSpPr>
            <a:stCxn id="2" idx="1"/>
            <a:endCxn id="2" idx="3"/>
          </p:cNvCxnSpPr>
          <p:nvPr/>
        </p:nvCxnSpPr>
        <p:spPr>
          <a:xfrm>
            <a:off x="8017254" y="1894572"/>
            <a:ext cx="37996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617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385352-90B9-450B-B099-F93ED4E4D812}"/>
              </a:ext>
            </a:extLst>
          </p:cNvPr>
          <p:cNvSpPr>
            <a:spLocks noGrp="1"/>
          </p:cNvSpPr>
          <p:nvPr>
            <p:ph type="title"/>
          </p:nvPr>
        </p:nvSpPr>
        <p:spPr>
          <a:xfrm>
            <a:off x="1179226" y="826680"/>
            <a:ext cx="9833548" cy="1325563"/>
          </a:xfrm>
        </p:spPr>
        <p:txBody>
          <a:bodyPr>
            <a:normAutofit/>
          </a:bodyPr>
          <a:lstStyle/>
          <a:p>
            <a:pPr algn="ctr"/>
            <a:r>
              <a:rPr lang="en-IN" sz="4000" b="1" i="0" u="none" strike="noStrike">
                <a:solidFill>
                  <a:srgbClr val="FFFFFF"/>
                </a:solidFill>
                <a:effectLst/>
                <a:latin typeface="Raleway"/>
              </a:rPr>
              <a:t>Current Solution</a:t>
            </a:r>
            <a:endParaRPr lang="en-IN" sz="4000" dirty="0">
              <a:solidFill>
                <a:srgbClr val="FFFFFF"/>
              </a:solidFill>
            </a:endParaRPr>
          </a:p>
        </p:txBody>
      </p:sp>
      <p:graphicFrame>
        <p:nvGraphicFramePr>
          <p:cNvPr id="12" name="Content Placeholder 2">
            <a:extLst>
              <a:ext uri="{FF2B5EF4-FFF2-40B4-BE49-F238E27FC236}">
                <a16:creationId xmlns:a16="http://schemas.microsoft.com/office/drawing/2014/main" id="{79576066-C491-4C8D-B160-8B884BF016D0}"/>
              </a:ext>
            </a:extLst>
          </p:cNvPr>
          <p:cNvGraphicFramePr>
            <a:graphicFrameLocks noGrp="1"/>
          </p:cNvGraphicFramePr>
          <p:nvPr>
            <p:ph idx="1"/>
            <p:extLst>
              <p:ext uri="{D42A27DB-BD31-4B8C-83A1-F6EECF244321}">
                <p14:modId xmlns:p14="http://schemas.microsoft.com/office/powerpoint/2010/main" val="3280832450"/>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6784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D064E41-0BC4-418C-BD6A-365F97D9D589}"/>
              </a:ext>
            </a:extLst>
          </p:cNvPr>
          <p:cNvSpPr>
            <a:spLocks noGrp="1"/>
          </p:cNvSpPr>
          <p:nvPr>
            <p:ph type="title"/>
          </p:nvPr>
        </p:nvSpPr>
        <p:spPr>
          <a:xfrm>
            <a:off x="934872" y="982272"/>
            <a:ext cx="3388419" cy="4560970"/>
          </a:xfrm>
        </p:spPr>
        <p:txBody>
          <a:bodyPr>
            <a:normAutofit/>
          </a:bodyPr>
          <a:lstStyle/>
          <a:p>
            <a:r>
              <a:rPr lang="en-IN" sz="4000" b="1" i="0" u="none" strike="noStrike" dirty="0">
                <a:solidFill>
                  <a:srgbClr val="FFFFFF"/>
                </a:solidFill>
                <a:effectLst/>
                <a:latin typeface="Raleway"/>
              </a:rPr>
              <a:t>Proposed Solution</a:t>
            </a:r>
            <a:endParaRPr lang="en-IN" sz="4000" dirty="0">
              <a:solidFill>
                <a:srgbClr val="FFFFFF"/>
              </a:solidFill>
            </a:endParaRPr>
          </a:p>
        </p:txBody>
      </p:sp>
      <p:sp>
        <p:nvSpPr>
          <p:cNvPr id="23"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E670D453-E931-453F-BE8D-D8B578087AA8}"/>
              </a:ext>
            </a:extLst>
          </p:cNvPr>
          <p:cNvSpPr>
            <a:spLocks noGrp="1"/>
          </p:cNvSpPr>
          <p:nvPr>
            <p:ph idx="1"/>
          </p:nvPr>
        </p:nvSpPr>
        <p:spPr>
          <a:xfrm>
            <a:off x="5221862" y="1719618"/>
            <a:ext cx="5948831" cy="4334629"/>
          </a:xfrm>
        </p:spPr>
        <p:txBody>
          <a:bodyPr anchor="ctr">
            <a:normAutofit/>
          </a:bodyPr>
          <a:lstStyle/>
          <a:p>
            <a:r>
              <a:rPr lang="en-US" sz="2000" b="0" i="0" u="none" strike="noStrike">
                <a:solidFill>
                  <a:srgbClr val="FEFFFF"/>
                </a:solidFill>
                <a:effectLst/>
                <a:latin typeface="Raleway"/>
              </a:rPr>
              <a:t>The method we intend to implement relies on the algorithm namely DC-GANs to Reconstruct missing parts of images effectively. </a:t>
            </a:r>
          </a:p>
          <a:p>
            <a:r>
              <a:rPr lang="en-US" sz="2000" b="0" i="0" u="none" strike="noStrike">
                <a:solidFill>
                  <a:srgbClr val="FEFFFF"/>
                </a:solidFill>
                <a:effectLst/>
                <a:latin typeface="Raleway"/>
              </a:rPr>
              <a:t>The Training Dataset provided to the Algorithm learns the correlation between the pixels of the image. The nearby pixels are analysed (spatial analysis) and the correlation is applied to fill the incomplete data and the most homologous result which is the final reconstructed image is given as an output.</a:t>
            </a:r>
          </a:p>
          <a:p>
            <a:r>
              <a:rPr lang="en-US" sz="2000" b="0" i="0" u="none" strike="noStrike">
                <a:solidFill>
                  <a:srgbClr val="FEFFFF"/>
                </a:solidFill>
                <a:effectLst/>
                <a:latin typeface="Raleway"/>
              </a:rPr>
              <a:t> Since the proposed algorithm uses pristine analysis, the reconstructed Image promises high accuracy with almost no room for error.  </a:t>
            </a:r>
          </a:p>
          <a:p>
            <a:endParaRPr lang="en-IN" sz="2000">
              <a:solidFill>
                <a:srgbClr val="FEFFFF"/>
              </a:solidFill>
            </a:endParaRPr>
          </a:p>
        </p:txBody>
      </p:sp>
    </p:spTree>
    <p:extLst>
      <p:ext uri="{BB962C8B-B14F-4D97-AF65-F5344CB8AC3E}">
        <p14:creationId xmlns:p14="http://schemas.microsoft.com/office/powerpoint/2010/main" val="1713017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1" name="Rectangle 160">
            <a:extLst>
              <a:ext uri="{FF2B5EF4-FFF2-40B4-BE49-F238E27FC236}">
                <a16:creationId xmlns:a16="http://schemas.microsoft.com/office/drawing/2014/main" id="{ADBDF5E3-4906-40CC-B929-F315BD058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a:extLst>
              <a:ext uri="{FF2B5EF4-FFF2-40B4-BE49-F238E27FC236}">
                <a16:creationId xmlns:a16="http://schemas.microsoft.com/office/drawing/2014/main" id="{35B9823A-85C3-4837-8700-3D94F9B36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7235" y="0"/>
            <a:ext cx="789032" cy="6865831"/>
          </a:xfrm>
          <a:custGeom>
            <a:avLst/>
            <a:gdLst>
              <a:gd name="connsiteX0" fmla="*/ 2648 w 789032"/>
              <a:gd name="connsiteY0" fmla="*/ 0 h 6865831"/>
              <a:gd name="connsiteX1" fmla="*/ 789032 w 789032"/>
              <a:gd name="connsiteY1" fmla="*/ 0 h 6865831"/>
              <a:gd name="connsiteX2" fmla="*/ 789032 w 789032"/>
              <a:gd name="connsiteY2" fmla="*/ 1621639 h 6865831"/>
              <a:gd name="connsiteX3" fmla="*/ 789032 w 789032"/>
              <a:gd name="connsiteY3" fmla="*/ 1900580 h 6865831"/>
              <a:gd name="connsiteX4" fmla="*/ 789032 w 789032"/>
              <a:gd name="connsiteY4" fmla="*/ 6865831 h 6865831"/>
              <a:gd name="connsiteX5" fmla="*/ 0 w 789032"/>
              <a:gd name="connsiteY5" fmla="*/ 6399058 h 6865831"/>
              <a:gd name="connsiteX6" fmla="*/ 0 w 789032"/>
              <a:gd name="connsiteY6" fmla="*/ 1154866 h 6865831"/>
              <a:gd name="connsiteX7" fmla="*/ 2648 w 789032"/>
              <a:gd name="connsiteY7" fmla="*/ 1156433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032" h="6865831">
                <a:moveTo>
                  <a:pt x="2648" y="0"/>
                </a:moveTo>
                <a:lnTo>
                  <a:pt x="789032" y="0"/>
                </a:lnTo>
                <a:lnTo>
                  <a:pt x="789032" y="1621639"/>
                </a:lnTo>
                <a:lnTo>
                  <a:pt x="789032" y="1900580"/>
                </a:lnTo>
                <a:lnTo>
                  <a:pt x="789032" y="6865831"/>
                </a:lnTo>
                <a:lnTo>
                  <a:pt x="0" y="6399058"/>
                </a:lnTo>
                <a:lnTo>
                  <a:pt x="0" y="1154866"/>
                </a:lnTo>
                <a:lnTo>
                  <a:pt x="2648" y="115643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65" name="Freeform 7">
            <a:extLst>
              <a:ext uri="{FF2B5EF4-FFF2-40B4-BE49-F238E27FC236}">
                <a16:creationId xmlns:a16="http://schemas.microsoft.com/office/drawing/2014/main" id="{10A70E06-9734-4904-B829-95BCC0199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17236" y="887217"/>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167" name="Rectangle 166">
            <a:extLst>
              <a:ext uri="{FF2B5EF4-FFF2-40B4-BE49-F238E27FC236}">
                <a16:creationId xmlns:a16="http://schemas.microsoft.com/office/drawing/2014/main" id="{35B9E095-93FF-4FF3-8399-098627973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98749" cy="615019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E85221B9-462C-4354-9B85-173B27B8F0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264" r="2" b="7052"/>
          <a:stretch/>
        </p:blipFill>
        <p:spPr bwMode="auto">
          <a:xfrm>
            <a:off x="337472" y="445455"/>
            <a:ext cx="3194558" cy="59631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close up of a tree&#10;&#10;Description automatically generated">
            <a:extLst>
              <a:ext uri="{FF2B5EF4-FFF2-40B4-BE49-F238E27FC236}">
                <a16:creationId xmlns:a16="http://schemas.microsoft.com/office/drawing/2014/main" id="{0CF109DE-8201-4E0A-9123-9634878A8A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60" r="2" b="9556"/>
          <a:stretch/>
        </p:blipFill>
        <p:spPr bwMode="auto">
          <a:xfrm>
            <a:off x="3801939" y="449369"/>
            <a:ext cx="3194558" cy="5959261"/>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8">
            <a:extLst>
              <a:ext uri="{FF2B5EF4-FFF2-40B4-BE49-F238E27FC236}">
                <a16:creationId xmlns:a16="http://schemas.microsoft.com/office/drawing/2014/main" id="{DB1BADEA-DDC5-4DCC-B8EC-AA06BC73F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04744" y="0"/>
            <a:ext cx="4384208"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3496A21-2B27-4876-8AA9-6CE23CC1E608}"/>
              </a:ext>
            </a:extLst>
          </p:cNvPr>
          <p:cNvSpPr>
            <a:spLocks noGrp="1"/>
          </p:cNvSpPr>
          <p:nvPr>
            <p:ph type="title"/>
          </p:nvPr>
        </p:nvSpPr>
        <p:spPr>
          <a:xfrm>
            <a:off x="8806374" y="2363372"/>
            <a:ext cx="2585525" cy="1432910"/>
          </a:xfrm>
        </p:spPr>
        <p:txBody>
          <a:bodyPr vert="horz" lIns="91440" tIns="45720" rIns="91440" bIns="45720" rtlCol="0" anchor="b">
            <a:normAutofit/>
          </a:bodyPr>
          <a:lstStyle/>
          <a:p>
            <a:pPr>
              <a:spcAft>
                <a:spcPts val="0"/>
              </a:spcAft>
            </a:pPr>
            <a:r>
              <a:rPr lang="en-US" dirty="0">
                <a:solidFill>
                  <a:srgbClr val="FFFFFF"/>
                </a:solidFill>
              </a:rPr>
              <a:t>EXAMPLE</a:t>
            </a:r>
          </a:p>
        </p:txBody>
      </p:sp>
      <p:sp>
        <p:nvSpPr>
          <p:cNvPr id="8" name="TextBox 7">
            <a:extLst>
              <a:ext uri="{FF2B5EF4-FFF2-40B4-BE49-F238E27FC236}">
                <a16:creationId xmlns:a16="http://schemas.microsoft.com/office/drawing/2014/main" id="{2773EE07-BA04-4BD2-9FF2-2FCA5DB73FE8}"/>
              </a:ext>
            </a:extLst>
          </p:cNvPr>
          <p:cNvSpPr txBox="1"/>
          <p:nvPr/>
        </p:nvSpPr>
        <p:spPr>
          <a:xfrm>
            <a:off x="3795612" y="5903857"/>
            <a:ext cx="3194558" cy="504773"/>
          </a:xfrm>
          <a:prstGeom prst="rect">
            <a:avLst/>
          </a:prstGeom>
          <a:solidFill>
            <a:srgbClr val="000000">
              <a:alpha val="50000"/>
            </a:srgbClr>
          </a:solidFill>
          <a:ln>
            <a:noFill/>
          </a:ln>
        </p:spPr>
        <p:txBody>
          <a:bodyPr wrap="square">
            <a:noAutofit/>
          </a:bodyPr>
          <a:lstStyle/>
          <a:p>
            <a:pPr algn="ctr" rtl="0">
              <a:spcBef>
                <a:spcPts val="0"/>
              </a:spcBef>
              <a:spcAft>
                <a:spcPts val="600"/>
              </a:spcAft>
            </a:pPr>
            <a:r>
              <a:rPr lang="en-IN" sz="1300" b="0" i="0" u="none" strike="noStrike">
                <a:solidFill>
                  <a:srgbClr val="FFFFFF"/>
                </a:solidFill>
                <a:effectLst/>
              </a:rPr>
              <a:t>INPUT</a:t>
            </a:r>
            <a:endParaRPr lang="en-IN" sz="1300" b="0">
              <a:solidFill>
                <a:srgbClr val="FFFFFF"/>
              </a:solidFill>
              <a:effectLst/>
            </a:endParaRPr>
          </a:p>
          <a:p>
            <a:pPr algn="ctr">
              <a:spcAft>
                <a:spcPts val="600"/>
              </a:spcAft>
            </a:pPr>
            <a:br>
              <a:rPr lang="en-IN" sz="1300">
                <a:solidFill>
                  <a:srgbClr val="FFFFFF"/>
                </a:solidFill>
              </a:rPr>
            </a:br>
            <a:endParaRPr lang="en-IN" sz="1300">
              <a:solidFill>
                <a:srgbClr val="FFFFFF"/>
              </a:solidFill>
            </a:endParaRPr>
          </a:p>
        </p:txBody>
      </p:sp>
      <p:sp>
        <p:nvSpPr>
          <p:cNvPr id="10" name="TextBox 9">
            <a:extLst>
              <a:ext uri="{FF2B5EF4-FFF2-40B4-BE49-F238E27FC236}">
                <a16:creationId xmlns:a16="http://schemas.microsoft.com/office/drawing/2014/main" id="{A8156CC7-EB28-4EF8-9B0C-620C3DC762FF}"/>
              </a:ext>
            </a:extLst>
          </p:cNvPr>
          <p:cNvSpPr txBox="1"/>
          <p:nvPr/>
        </p:nvSpPr>
        <p:spPr>
          <a:xfrm>
            <a:off x="337472" y="5907772"/>
            <a:ext cx="3194558" cy="504773"/>
          </a:xfrm>
          <a:prstGeom prst="rect">
            <a:avLst/>
          </a:prstGeom>
          <a:solidFill>
            <a:srgbClr val="000000">
              <a:alpha val="50000"/>
            </a:srgbClr>
          </a:solidFill>
          <a:ln>
            <a:noFill/>
          </a:ln>
        </p:spPr>
        <p:txBody>
          <a:bodyPr wrap="square">
            <a:noAutofit/>
          </a:bodyPr>
          <a:lstStyle/>
          <a:p>
            <a:pPr algn="ctr" rtl="0">
              <a:spcBef>
                <a:spcPts val="0"/>
              </a:spcBef>
              <a:spcAft>
                <a:spcPts val="600"/>
              </a:spcAft>
            </a:pPr>
            <a:r>
              <a:rPr lang="en-IN" sz="1300" b="0" i="0" u="none" strike="noStrike" dirty="0">
                <a:solidFill>
                  <a:srgbClr val="FFFFFF"/>
                </a:solidFill>
                <a:effectLst/>
              </a:rPr>
              <a:t>OUTPUT</a:t>
            </a:r>
            <a:endParaRPr lang="en-IN" sz="1300" b="0" dirty="0">
              <a:solidFill>
                <a:srgbClr val="FFFFFF"/>
              </a:solidFill>
              <a:effectLst/>
            </a:endParaRPr>
          </a:p>
          <a:p>
            <a:pPr algn="ctr">
              <a:spcAft>
                <a:spcPts val="600"/>
              </a:spcAft>
            </a:pPr>
            <a:br>
              <a:rPr lang="en-IN" sz="1300" dirty="0">
                <a:solidFill>
                  <a:srgbClr val="FFFFFF"/>
                </a:solidFill>
              </a:rPr>
            </a:br>
            <a:endParaRPr lang="en-IN" sz="1300" dirty="0">
              <a:solidFill>
                <a:srgbClr val="FFFFFF"/>
              </a:solidFill>
            </a:endParaRPr>
          </a:p>
        </p:txBody>
      </p:sp>
    </p:spTree>
    <p:extLst>
      <p:ext uri="{BB962C8B-B14F-4D97-AF65-F5344CB8AC3E}">
        <p14:creationId xmlns:p14="http://schemas.microsoft.com/office/powerpoint/2010/main" val="1793379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30349-637A-4744-AD86-7CBA7353C3EB}"/>
              </a:ext>
            </a:extLst>
          </p:cNvPr>
          <p:cNvSpPr>
            <a:spLocks noGrp="1"/>
          </p:cNvSpPr>
          <p:nvPr>
            <p:ph type="title"/>
          </p:nvPr>
        </p:nvSpPr>
        <p:spPr/>
        <p:txBody>
          <a:bodyPr/>
          <a:lstStyle/>
          <a:p>
            <a:endParaRPr lang="en-IN"/>
          </a:p>
        </p:txBody>
      </p:sp>
      <p:pic>
        <p:nvPicPr>
          <p:cNvPr id="2052" name="Picture 4">
            <a:extLst>
              <a:ext uri="{FF2B5EF4-FFF2-40B4-BE49-F238E27FC236}">
                <a16:creationId xmlns:a16="http://schemas.microsoft.com/office/drawing/2014/main" id="{A01345B8-4FA2-41C0-A5DD-A7AE33D64B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5400000">
            <a:off x="2560590" y="-1877134"/>
            <a:ext cx="6647619" cy="100923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75D76A-C08B-403A-81FA-685A9AB1B654}"/>
              </a:ext>
            </a:extLst>
          </p:cNvPr>
          <p:cNvSpPr txBox="1"/>
          <p:nvPr/>
        </p:nvSpPr>
        <p:spPr>
          <a:xfrm>
            <a:off x="-213945" y="5485242"/>
            <a:ext cx="6098344" cy="923330"/>
          </a:xfrm>
          <a:prstGeom prst="rect">
            <a:avLst/>
          </a:prstGeom>
          <a:noFill/>
        </p:spPr>
        <p:txBody>
          <a:bodyPr wrap="square">
            <a:spAutoFit/>
          </a:bodyPr>
          <a:lstStyle/>
          <a:p>
            <a:pPr algn="ctr" rtl="0">
              <a:spcBef>
                <a:spcPts val="0"/>
              </a:spcBef>
              <a:spcAft>
                <a:spcPts val="0"/>
              </a:spcAft>
            </a:pPr>
            <a:r>
              <a:rPr lang="en-US" sz="1800" b="0" i="0" u="none" strike="noStrike">
                <a:solidFill>
                  <a:schemeClr val="bg1">
                    <a:lumMod val="95000"/>
                  </a:schemeClr>
                </a:solidFill>
                <a:effectLst/>
                <a:latin typeface="Arial" panose="020B0604020202020204" pitchFamily="34" charset="0"/>
              </a:rPr>
              <a:t>Input Image with a Column Dropout</a:t>
            </a:r>
            <a:endParaRPr lang="en-US" b="0">
              <a:solidFill>
                <a:schemeClr val="bg1">
                  <a:lumMod val="95000"/>
                </a:schemeClr>
              </a:solidFill>
              <a:effectLst/>
            </a:endParaRPr>
          </a:p>
          <a:p>
            <a:br>
              <a:rPr lang="en-US"/>
            </a:br>
            <a:endParaRPr lang="en-IN" dirty="0"/>
          </a:p>
        </p:txBody>
      </p:sp>
      <p:sp>
        <p:nvSpPr>
          <p:cNvPr id="11" name="TextBox 10">
            <a:extLst>
              <a:ext uri="{FF2B5EF4-FFF2-40B4-BE49-F238E27FC236}">
                <a16:creationId xmlns:a16="http://schemas.microsoft.com/office/drawing/2014/main" id="{6C8B92AF-B649-4813-8774-42DDC0EAC6D6}"/>
              </a:ext>
            </a:extLst>
          </p:cNvPr>
          <p:cNvSpPr txBox="1"/>
          <p:nvPr/>
        </p:nvSpPr>
        <p:spPr>
          <a:xfrm>
            <a:off x="4693921" y="4838911"/>
            <a:ext cx="3437205" cy="646331"/>
          </a:xfrm>
          <a:prstGeom prst="rect">
            <a:avLst/>
          </a:prstGeom>
          <a:noFill/>
        </p:spPr>
        <p:txBody>
          <a:bodyPr wrap="square">
            <a:spAutoFit/>
          </a:bodyPr>
          <a:lstStyle/>
          <a:p>
            <a:r>
              <a:rPr lang="en-US" sz="1800" b="0" i="0" u="none" strike="noStrike">
                <a:solidFill>
                  <a:schemeClr val="bg1">
                    <a:lumMod val="95000"/>
                  </a:schemeClr>
                </a:solidFill>
                <a:effectLst/>
                <a:latin typeface="Arial" panose="020B0604020202020204" pitchFamily="34" charset="0"/>
              </a:rPr>
              <a:t>A circular span of 50 px is extracted.</a:t>
            </a:r>
            <a:endParaRPr lang="en-IN" dirty="0">
              <a:solidFill>
                <a:schemeClr val="bg1">
                  <a:lumMod val="95000"/>
                </a:schemeClr>
              </a:solidFill>
            </a:endParaRPr>
          </a:p>
        </p:txBody>
      </p:sp>
      <p:sp>
        <p:nvSpPr>
          <p:cNvPr id="13" name="TextBox 12">
            <a:extLst>
              <a:ext uri="{FF2B5EF4-FFF2-40B4-BE49-F238E27FC236}">
                <a16:creationId xmlns:a16="http://schemas.microsoft.com/office/drawing/2014/main" id="{EF04848C-5B3A-448D-8523-CCCA20358291}"/>
              </a:ext>
            </a:extLst>
          </p:cNvPr>
          <p:cNvSpPr txBox="1"/>
          <p:nvPr/>
        </p:nvSpPr>
        <p:spPr>
          <a:xfrm>
            <a:off x="7561972" y="4146413"/>
            <a:ext cx="4356295" cy="2031325"/>
          </a:xfrm>
          <a:prstGeom prst="rect">
            <a:avLst/>
          </a:prstGeom>
          <a:noFill/>
        </p:spPr>
        <p:txBody>
          <a:bodyPr wrap="square">
            <a:spAutoFit/>
          </a:bodyPr>
          <a:lstStyle/>
          <a:p>
            <a:pPr algn="ctr" rtl="0">
              <a:spcBef>
                <a:spcPts val="0"/>
              </a:spcBef>
              <a:spcAft>
                <a:spcPts val="0"/>
              </a:spcAft>
            </a:pPr>
            <a:r>
              <a:rPr lang="en-US" sz="1800" b="0" i="0" u="none" strike="noStrike" dirty="0">
                <a:solidFill>
                  <a:srgbClr val="FFFFFF"/>
                </a:solidFill>
                <a:effectLst/>
                <a:latin typeface="Arial" panose="020B0604020202020204" pitchFamily="34" charset="0"/>
              </a:rPr>
              <a:t>A </a:t>
            </a:r>
            <a:r>
              <a:rPr lang="en-US" sz="1800" b="0" i="0" u="none" strike="noStrike" dirty="0">
                <a:solidFill>
                  <a:schemeClr val="bg1">
                    <a:lumMod val="95000"/>
                  </a:schemeClr>
                </a:solidFill>
                <a:effectLst/>
                <a:latin typeface="Arial" panose="020B0604020202020204" pitchFamily="34" charset="0"/>
              </a:rPr>
              <a:t>Spatial Temporal Spectral Convolutional Neural Network analyses the extracted region to form a mathematical relation to derive the intensity of pixels.</a:t>
            </a:r>
            <a:endParaRPr lang="en-US" b="0" dirty="0">
              <a:solidFill>
                <a:schemeClr val="bg1">
                  <a:lumMod val="95000"/>
                </a:schemeClr>
              </a:solidFill>
              <a:effectLst/>
            </a:endParaRPr>
          </a:p>
          <a:p>
            <a:br>
              <a:rPr lang="en-US" dirty="0">
                <a:solidFill>
                  <a:schemeClr val="bg1">
                    <a:lumMod val="95000"/>
                  </a:schemeClr>
                </a:solidFill>
              </a:rPr>
            </a:br>
            <a:endParaRPr lang="en-IN" dirty="0">
              <a:solidFill>
                <a:schemeClr val="bg1">
                  <a:lumMod val="95000"/>
                </a:schemeClr>
              </a:solidFill>
            </a:endParaRPr>
          </a:p>
        </p:txBody>
      </p:sp>
      <p:sp>
        <p:nvSpPr>
          <p:cNvPr id="8" name="Rectangle 7">
            <a:extLst>
              <a:ext uri="{FF2B5EF4-FFF2-40B4-BE49-F238E27FC236}">
                <a16:creationId xmlns:a16="http://schemas.microsoft.com/office/drawing/2014/main" id="{AC3BEF98-A5D2-49DD-ACAC-38193B329559}"/>
              </a:ext>
            </a:extLst>
          </p:cNvPr>
          <p:cNvSpPr/>
          <p:nvPr/>
        </p:nvSpPr>
        <p:spPr>
          <a:xfrm>
            <a:off x="9740119" y="0"/>
            <a:ext cx="927881"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1455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493</Words>
  <Application>Microsoft Office PowerPoint</Application>
  <PresentationFormat>Widescreen</PresentationFormat>
  <Paragraphs>63</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Niagara Engraved</vt:lpstr>
      <vt:lpstr>Raleway</vt:lpstr>
      <vt:lpstr>Office Theme</vt:lpstr>
      <vt:lpstr>P R O J E C T A L E T H I A</vt:lpstr>
      <vt:lpstr>   SMART INDIA HACKATHON  2020 Finale </vt:lpstr>
      <vt:lpstr>Problem Statement  </vt:lpstr>
      <vt:lpstr>Application of SWIR</vt:lpstr>
      <vt:lpstr>TYPES OF ERRORS  </vt:lpstr>
      <vt:lpstr>Current Solution</vt:lpstr>
      <vt:lpstr>Proposed Solution</vt:lpstr>
      <vt:lpstr>EXAMPLE</vt:lpstr>
      <vt:lpstr>PowerPoint Presentation</vt:lpstr>
      <vt:lpstr>PowerPoint Presentation</vt:lpstr>
      <vt:lpstr>Necessity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 R O J E C T A L E T H I A</dc:title>
  <dc:creator>Devangi Agarwal</dc:creator>
  <cp:lastModifiedBy>Devangi Agarwal</cp:lastModifiedBy>
  <cp:revision>1</cp:revision>
  <dcterms:created xsi:type="dcterms:W3CDTF">2020-07-30T12:31:48Z</dcterms:created>
  <dcterms:modified xsi:type="dcterms:W3CDTF">2020-07-30T12:32:01Z</dcterms:modified>
</cp:coreProperties>
</file>